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2FFF9-215F-430C-A024-C4C288FD45D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0491-8D08-456B-9146-A952FB33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7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2FFF9-215F-430C-A024-C4C288FD45D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0491-8D08-456B-9146-A952FB33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6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2FFF9-215F-430C-A024-C4C288FD45D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0491-8D08-456B-9146-A952FB33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56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DEE60BD-40D0-46D7-B0C8-F8C9AF2DF2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8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2FFF9-215F-430C-A024-C4C288FD45D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0491-8D08-456B-9146-A952FB33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8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2FFF9-215F-430C-A024-C4C288FD45D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0491-8D08-456B-9146-A952FB33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7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2FFF9-215F-430C-A024-C4C288FD45D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0491-8D08-456B-9146-A952FB33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7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2FFF9-215F-430C-A024-C4C288FD45D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0491-8D08-456B-9146-A952FB33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3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2FFF9-215F-430C-A024-C4C288FD45D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0491-8D08-456B-9146-A952FB33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4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2FFF9-215F-430C-A024-C4C288FD45D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0491-8D08-456B-9146-A952FB33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5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2FFF9-215F-430C-A024-C4C288FD45D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0491-8D08-456B-9146-A952FB33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9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2FFF9-215F-430C-A024-C4C288FD45D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0491-8D08-456B-9146-A952FB33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1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2FFF9-215F-430C-A024-C4C288FD45D5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80491-8D08-456B-9146-A952FB33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3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rainpop.com/science/diversityoflife/bacteri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www.microbeworld.org/index.php?option=com_jlibrary&amp;view=article&amp;task=download&amp;id=772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cwrl.utexas.edu/~bump/603A11/w/Vulture/website/2ndsemester/east_files/image012.jpg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garcia-pichel.lab.asu.edu/images/Bacilli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ps_Kw4EX7A" TargetMode="External"/><Relationship Id="rId2" Type="http://schemas.openxmlformats.org/officeDocument/2006/relationships/hyperlink" Target="http://www.youtube.com/watch?v=jFACHNd_AW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51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4" name="Rectangle 1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(</a:t>
            </a:r>
            <a:endParaRPr lang="en-US" u="sng" dirty="0"/>
          </a:p>
        </p:txBody>
      </p:sp>
      <p:pic>
        <p:nvPicPr>
          <p:cNvPr id="20486" name="Picture 6" descr="biol_01_img00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0"/>
            <a:ext cx="4038600" cy="3341688"/>
          </a:xfrm>
          <a:prstGeom prst="rect">
            <a:avLst/>
          </a:prstGeom>
          <a:noFill/>
        </p:spPr>
      </p:pic>
      <p:pic>
        <p:nvPicPr>
          <p:cNvPr id="20488" name="Picture 8" descr="Staphylococc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0"/>
            <a:ext cx="4057650" cy="3276600"/>
          </a:xfrm>
          <a:prstGeom prst="rect">
            <a:avLst/>
          </a:prstGeom>
          <a:noFill/>
        </p:spPr>
      </p:pic>
      <p:pic>
        <p:nvPicPr>
          <p:cNvPr id="20490" name="Picture 10" descr="E_coli_2000_P72011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3733800"/>
            <a:ext cx="4038600" cy="2514600"/>
          </a:xfrm>
          <a:prstGeom prst="rect">
            <a:avLst/>
          </a:prstGeom>
          <a:noFill/>
        </p:spPr>
      </p:pic>
      <p:pic>
        <p:nvPicPr>
          <p:cNvPr id="20492" name="Picture 12" descr="sf1e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3657600"/>
            <a:ext cx="4038600" cy="2590800"/>
          </a:xfrm>
          <a:prstGeom prst="rect">
            <a:avLst/>
          </a:prstGeom>
          <a:noFill/>
        </p:spPr>
      </p:pic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2057400" y="3276601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Strepto</a:t>
            </a:r>
            <a:r>
              <a:rPr lang="en-US" u="sng" dirty="0"/>
              <a:t>coccus (Strep Throat)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2819401" y="6248400"/>
            <a:ext cx="16562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Bacillus (E. Coli)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6400800" y="3276601"/>
            <a:ext cx="381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Staphylo</a:t>
            </a:r>
            <a:r>
              <a:rPr lang="en-US" u="sng" dirty="0"/>
              <a:t>coccus</a:t>
            </a:r>
            <a:r>
              <a:rPr lang="en-US" dirty="0"/>
              <a:t> (Staph Infection)</a:t>
            </a:r>
            <a:endParaRPr lang="en-US" u="sng" dirty="0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7010400" y="6248400"/>
            <a:ext cx="20803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Spirochete (Syphilis)</a:t>
            </a:r>
          </a:p>
        </p:txBody>
      </p:sp>
    </p:spTree>
    <p:extLst>
      <p:ext uri="{BB962C8B-B14F-4D97-AF65-F5344CB8AC3E}">
        <p14:creationId xmlns:p14="http://schemas.microsoft.com/office/powerpoint/2010/main" val="157317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in moderation</a:t>
            </a:r>
            <a:endParaRPr lang="en-US" dirty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84" name="Picture 8" descr="Purell-Hand-Sanitizer-300x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600200"/>
            <a:ext cx="4038600" cy="4495800"/>
          </a:xfrm>
          <a:prstGeom prst="rect">
            <a:avLst/>
          </a:prstGeom>
          <a:noFill/>
        </p:spPr>
      </p:pic>
      <p:pic>
        <p:nvPicPr>
          <p:cNvPr id="24586" name="Picture 10" descr="Penicillin%20VK%20500m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1" y="1600200"/>
            <a:ext cx="4035425" cy="4495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 rot="20715377">
            <a:off x="1552638" y="1596712"/>
            <a:ext cx="1828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Antibiotics</a:t>
            </a:r>
          </a:p>
        </p:txBody>
      </p:sp>
      <p:sp>
        <p:nvSpPr>
          <p:cNvPr id="8" name="TextBox 7"/>
          <p:cNvSpPr txBox="1"/>
          <p:nvPr/>
        </p:nvSpPr>
        <p:spPr>
          <a:xfrm rot="1234128">
            <a:off x="7933814" y="2287550"/>
            <a:ext cx="226147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Hand Sanitizer</a:t>
            </a:r>
          </a:p>
        </p:txBody>
      </p:sp>
    </p:spTree>
    <p:extLst>
      <p:ext uri="{BB962C8B-B14F-4D97-AF65-F5344CB8AC3E}">
        <p14:creationId xmlns:p14="http://schemas.microsoft.com/office/powerpoint/2010/main" val="408771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Flesh-eating Bacteria </a:t>
            </a:r>
            <a:r>
              <a:rPr lang="en-US" dirty="0" smtClean="0"/>
              <a:t>(MRSA)</a:t>
            </a:r>
            <a:endParaRPr lang="en-US" dirty="0"/>
          </a:p>
        </p:txBody>
      </p:sp>
      <p:sp>
        <p:nvSpPr>
          <p:cNvPr id="10248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6" name="Picture 6" descr="r207810_7939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600200"/>
            <a:ext cx="8229600" cy="480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984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Title page 74…BACTERIA</a:t>
            </a:r>
            <a:br>
              <a:rPr lang="en-US" dirty="0" smtClean="0"/>
            </a:br>
            <a:r>
              <a:rPr lang="en-US" dirty="0" smtClean="0"/>
              <a:t>2. Attach questions to page 74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45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Bacteria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Often use </a:t>
            </a:r>
            <a:r>
              <a:rPr lang="en-US" u="sng" dirty="0"/>
              <a:t>microscopes</a:t>
            </a:r>
            <a:r>
              <a:rPr lang="en-US" dirty="0"/>
              <a:t> to look at bacteria</a:t>
            </a:r>
          </a:p>
          <a:p>
            <a:endParaRPr lang="en-US" dirty="0"/>
          </a:p>
          <a:p>
            <a:r>
              <a:rPr lang="en-US" dirty="0" smtClean="0"/>
              <a:t>Important </a:t>
            </a:r>
            <a:r>
              <a:rPr lang="en-US" dirty="0"/>
              <a:t>characteristics: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Prokaryote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Unicellular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Some good, some bad!</a:t>
            </a:r>
          </a:p>
        </p:txBody>
      </p:sp>
      <p:pic>
        <p:nvPicPr>
          <p:cNvPr id="6149" name="Picture 5" descr="bacter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505201"/>
            <a:ext cx="3200400" cy="2519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266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0" y="0"/>
            <a:ext cx="9144000" cy="6845300"/>
          </a:xfrm>
        </p:spPr>
      </p:pic>
      <p:sp>
        <p:nvSpPr>
          <p:cNvPr id="3" name="TextBox 2"/>
          <p:cNvSpPr txBox="1"/>
          <p:nvPr/>
        </p:nvSpPr>
        <p:spPr>
          <a:xfrm rot="1372220">
            <a:off x="6633534" y="895076"/>
            <a:ext cx="4724400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All Bacteria have…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1752600"/>
            <a:ext cx="1219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DNA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81400" y="0"/>
            <a:ext cx="2362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/>
              <a:t>Ribosomes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762000"/>
            <a:ext cx="2133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cytoplasm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62400" y="5288341"/>
            <a:ext cx="3048000" cy="11387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Cell Membrane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2" name="Oval 1"/>
          <p:cNvSpPr/>
          <p:nvPr/>
        </p:nvSpPr>
        <p:spPr>
          <a:xfrm>
            <a:off x="6028072" y="1752600"/>
            <a:ext cx="14412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332872" y="1447800"/>
            <a:ext cx="14412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409072" y="2667000"/>
            <a:ext cx="14412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7323472" y="1371600"/>
            <a:ext cx="14412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180472" y="2895600"/>
            <a:ext cx="14412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858000" y="1447800"/>
            <a:ext cx="14412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866272" y="2514600"/>
            <a:ext cx="14412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323472" y="1905000"/>
            <a:ext cx="14412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7552072" y="1600200"/>
            <a:ext cx="14412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5486400" y="1905000"/>
            <a:ext cx="14412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189872" y="2133600"/>
            <a:ext cx="14412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4724400" y="2514600"/>
            <a:ext cx="14412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5638800" y="3200400"/>
            <a:ext cx="14412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038600" y="3124200"/>
            <a:ext cx="14412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191000" y="3733800"/>
            <a:ext cx="14412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3742072" y="3505200"/>
            <a:ext cx="14412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648200" y="3810000"/>
            <a:ext cx="144128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991601" y="3048000"/>
            <a:ext cx="1295399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19581116">
            <a:off x="5510127" y="4290567"/>
            <a:ext cx="251086" cy="9160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4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905000" y="304801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How do bacteria reproduce?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304801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Asexually- the DNA of one organism doubles and splits (MITOSIS)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12642" name="Picture 2" descr="fiss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752601"/>
            <a:ext cx="3581400" cy="47628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964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0" y="457201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How are bacteria organized?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533401"/>
            <a:ext cx="4038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Cocci</a:t>
            </a:r>
            <a:r>
              <a:rPr lang="en-US" dirty="0" smtClean="0"/>
              <a:t> (round)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Bacilli (rod)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Spirilli</a:t>
            </a:r>
            <a:r>
              <a:rPr lang="en-US" dirty="0" smtClean="0"/>
              <a:t> (spiral)</a:t>
            </a:r>
            <a:endParaRPr lang="en-US" dirty="0"/>
          </a:p>
        </p:txBody>
      </p:sp>
      <p:pic>
        <p:nvPicPr>
          <p:cNvPr id="176130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3000" y="443800"/>
            <a:ext cx="1371600" cy="918276"/>
          </a:xfrm>
          <a:prstGeom prst="rect">
            <a:avLst/>
          </a:prstGeom>
          <a:noFill/>
        </p:spPr>
      </p:pic>
      <p:pic>
        <p:nvPicPr>
          <p:cNvPr id="176132" name="Picture 4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1524000"/>
            <a:ext cx="1291590" cy="914400"/>
          </a:xfrm>
          <a:prstGeom prst="rect">
            <a:avLst/>
          </a:prstGeom>
          <a:noFill/>
        </p:spPr>
      </p:pic>
      <p:pic>
        <p:nvPicPr>
          <p:cNvPr id="176134" name="Picture 6" descr="See full 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839200" y="2514600"/>
            <a:ext cx="1413510" cy="10668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6553200" y="11430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8000" y="11430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162800" y="11430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172200" y="2209800"/>
            <a:ext cx="6858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1239141">
            <a:off x="7162800" y="2133600"/>
            <a:ext cx="685800" cy="228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671187" y="3244646"/>
            <a:ext cx="489154" cy="1165123"/>
          </a:xfrm>
          <a:custGeom>
            <a:avLst/>
            <a:gdLst>
              <a:gd name="connsiteX0" fmla="*/ 0 w 489154"/>
              <a:gd name="connsiteY0" fmla="*/ 0 h 1165123"/>
              <a:gd name="connsiteX1" fmla="*/ 280219 w 489154"/>
              <a:gd name="connsiteY1" fmla="*/ 457200 h 1165123"/>
              <a:gd name="connsiteX2" fmla="*/ 58994 w 489154"/>
              <a:gd name="connsiteY2" fmla="*/ 840658 h 1165123"/>
              <a:gd name="connsiteX3" fmla="*/ 427703 w 489154"/>
              <a:gd name="connsiteY3" fmla="*/ 1120878 h 1165123"/>
              <a:gd name="connsiteX4" fmla="*/ 427703 w 489154"/>
              <a:gd name="connsiteY4" fmla="*/ 1106129 h 116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9154" h="1165123">
                <a:moveTo>
                  <a:pt x="0" y="0"/>
                </a:moveTo>
                <a:cubicBezTo>
                  <a:pt x="135193" y="158545"/>
                  <a:pt x="270387" y="317090"/>
                  <a:pt x="280219" y="457200"/>
                </a:cubicBezTo>
                <a:cubicBezTo>
                  <a:pt x="290051" y="597310"/>
                  <a:pt x="34413" y="730045"/>
                  <a:pt x="58994" y="840658"/>
                </a:cubicBezTo>
                <a:cubicBezTo>
                  <a:pt x="83575" y="951271"/>
                  <a:pt x="366252" y="1076633"/>
                  <a:pt x="427703" y="1120878"/>
                </a:cubicBezTo>
                <a:cubicBezTo>
                  <a:pt x="489154" y="1165123"/>
                  <a:pt x="458428" y="1135626"/>
                  <a:pt x="427703" y="110612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2568637">
            <a:off x="7315200" y="3200401"/>
            <a:ext cx="489154" cy="1165123"/>
          </a:xfrm>
          <a:custGeom>
            <a:avLst/>
            <a:gdLst>
              <a:gd name="connsiteX0" fmla="*/ 0 w 489154"/>
              <a:gd name="connsiteY0" fmla="*/ 0 h 1165123"/>
              <a:gd name="connsiteX1" fmla="*/ 280219 w 489154"/>
              <a:gd name="connsiteY1" fmla="*/ 457200 h 1165123"/>
              <a:gd name="connsiteX2" fmla="*/ 58994 w 489154"/>
              <a:gd name="connsiteY2" fmla="*/ 840658 h 1165123"/>
              <a:gd name="connsiteX3" fmla="*/ 427703 w 489154"/>
              <a:gd name="connsiteY3" fmla="*/ 1120878 h 1165123"/>
              <a:gd name="connsiteX4" fmla="*/ 427703 w 489154"/>
              <a:gd name="connsiteY4" fmla="*/ 1106129 h 116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9154" h="1165123">
                <a:moveTo>
                  <a:pt x="0" y="0"/>
                </a:moveTo>
                <a:cubicBezTo>
                  <a:pt x="135193" y="158545"/>
                  <a:pt x="270387" y="317090"/>
                  <a:pt x="280219" y="457200"/>
                </a:cubicBezTo>
                <a:cubicBezTo>
                  <a:pt x="290051" y="597310"/>
                  <a:pt x="34413" y="730045"/>
                  <a:pt x="58994" y="840658"/>
                </a:cubicBezTo>
                <a:cubicBezTo>
                  <a:pt x="83575" y="951271"/>
                  <a:pt x="366252" y="1076633"/>
                  <a:pt x="427703" y="1120878"/>
                </a:cubicBezTo>
                <a:cubicBezTo>
                  <a:pt x="489154" y="1165123"/>
                  <a:pt x="458428" y="1135626"/>
                  <a:pt x="427703" y="110612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5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Good Bacteria!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914401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have many bacteria inside us!</a:t>
            </a:r>
          </a:p>
          <a:p>
            <a:endParaRPr lang="en-US" dirty="0"/>
          </a:p>
          <a:p>
            <a:r>
              <a:rPr lang="en-US" dirty="0"/>
              <a:t>Help us with various functions</a:t>
            </a:r>
          </a:p>
          <a:p>
            <a:pPr lvl="1"/>
            <a:r>
              <a:rPr lang="en-US" sz="3000" dirty="0">
                <a:solidFill>
                  <a:srgbClr val="FF0000"/>
                </a:solidFill>
              </a:rPr>
              <a:t>Digestion</a:t>
            </a:r>
          </a:p>
          <a:p>
            <a:pPr lvl="1"/>
            <a:r>
              <a:rPr lang="en-US" sz="3000" dirty="0">
                <a:solidFill>
                  <a:srgbClr val="FF0000"/>
                </a:solidFill>
              </a:rPr>
              <a:t>Immunity (keeps you healthy)</a:t>
            </a:r>
          </a:p>
          <a:p>
            <a:pPr lvl="1"/>
            <a:r>
              <a:rPr lang="en-US" sz="3000" dirty="0">
                <a:solidFill>
                  <a:srgbClr val="FF0000"/>
                </a:solidFill>
              </a:rPr>
              <a:t>Converts nitrogen to a useable form in the nitrogen cycle</a:t>
            </a:r>
          </a:p>
          <a:p>
            <a:pPr lvl="1"/>
            <a:endParaRPr lang="en-US" dirty="0"/>
          </a:p>
          <a:p>
            <a:r>
              <a:rPr lang="en-US" dirty="0"/>
              <a:t>We </a:t>
            </a:r>
            <a:r>
              <a:rPr lang="en-US" dirty="0" smtClean="0"/>
              <a:t>often accidentally </a:t>
            </a:r>
            <a:r>
              <a:rPr lang="en-US" dirty="0">
                <a:solidFill>
                  <a:srgbClr val="FF0000"/>
                </a:solidFill>
              </a:rPr>
              <a:t>kill </a:t>
            </a:r>
            <a:r>
              <a:rPr lang="en-US" dirty="0" smtClean="0">
                <a:solidFill>
                  <a:srgbClr val="FF0000"/>
                </a:solidFill>
              </a:rPr>
              <a:t>the good bacteria </a:t>
            </a:r>
            <a:r>
              <a:rPr lang="en-US" dirty="0">
                <a:solidFill>
                  <a:srgbClr val="FF0000"/>
                </a:solidFill>
              </a:rPr>
              <a:t>with antibiotics and sanitizers</a:t>
            </a:r>
          </a:p>
        </p:txBody>
      </p:sp>
      <p:pic>
        <p:nvPicPr>
          <p:cNvPr id="8199" name="Picture 7" descr="leaky-g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1181100"/>
            <a:ext cx="2357438" cy="1771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884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Antibiotics and Sanitation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90601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We kill bacteria with </a:t>
            </a:r>
            <a:r>
              <a:rPr lang="en-US" u="sng" dirty="0"/>
              <a:t>antibiotics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</a:rPr>
              <a:t>Penicillin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Amoxicillin 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Also can use sanitizers to kill </a:t>
            </a:r>
            <a:r>
              <a:rPr lang="en-US" u="sng" dirty="0"/>
              <a:t>surface</a:t>
            </a:r>
            <a:r>
              <a:rPr lang="en-US" dirty="0"/>
              <a:t> bacteria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However, bacteria can become resistant!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657600" y="4538008"/>
            <a:ext cx="685800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/>
              <a:t>MUTATIONS!! Because bacteria reproduce so quickly- more chance for mutations(changes)</a:t>
            </a:r>
          </a:p>
        </p:txBody>
      </p:sp>
    </p:spTree>
    <p:extLst>
      <p:ext uri="{BB962C8B-B14F-4D97-AF65-F5344CB8AC3E}">
        <p14:creationId xmlns:p14="http://schemas.microsoft.com/office/powerpoint/2010/main" val="140321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Bad Bacteria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1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dirty="0"/>
              <a:t>Many common ones you hear </a:t>
            </a:r>
            <a:r>
              <a:rPr lang="en-US" dirty="0" smtClean="0"/>
              <a:t>about</a:t>
            </a:r>
            <a:endParaRPr lang="en-US" dirty="0"/>
          </a:p>
          <a:p>
            <a:pPr lvl="1"/>
            <a:r>
              <a:rPr lang="en-US" b="1" u="sng" dirty="0">
                <a:solidFill>
                  <a:srgbClr val="FF0000"/>
                </a:solidFill>
                <a:hlinkClick r:id="rId3"/>
              </a:rPr>
              <a:t>E. </a:t>
            </a:r>
            <a:r>
              <a:rPr lang="en-US" b="1" u="sng" dirty="0" smtClean="0">
                <a:solidFill>
                  <a:srgbClr val="FF0000"/>
                </a:solidFill>
                <a:hlinkClick r:id="rId3"/>
              </a:rPr>
              <a:t>coli</a:t>
            </a:r>
            <a:r>
              <a:rPr lang="en-US" b="1" u="sng" dirty="0" smtClean="0">
                <a:solidFill>
                  <a:srgbClr val="FF0000"/>
                </a:solidFill>
              </a:rPr>
              <a:t> (food poisoning)</a:t>
            </a:r>
            <a:endParaRPr lang="en-US" b="1" u="sng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Streptococcus (</a:t>
            </a:r>
            <a:r>
              <a:rPr lang="en-US" dirty="0">
                <a:solidFill>
                  <a:srgbClr val="FF0000"/>
                </a:solidFill>
              </a:rPr>
              <a:t>strep</a:t>
            </a:r>
            <a:r>
              <a:rPr lang="en-US" dirty="0"/>
              <a:t> throat)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Syphilis</a:t>
            </a:r>
            <a:r>
              <a:rPr lang="en-US" dirty="0" smtClean="0"/>
              <a:t> (STD)</a:t>
            </a:r>
            <a:endParaRPr lang="en-US" dirty="0"/>
          </a:p>
          <a:p>
            <a:pPr lvl="1"/>
            <a:r>
              <a:rPr lang="en-US" dirty="0"/>
              <a:t>Staphylococcus 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(staph infections</a:t>
            </a:r>
            <a:r>
              <a:rPr lang="en-US" dirty="0"/>
              <a:t>)</a:t>
            </a:r>
            <a:endParaRPr lang="en-US" u="sn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3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210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1. Title page 74…BACTERIA 2. Attach questions to page 74 </vt:lpstr>
      <vt:lpstr>Bacteria</vt:lpstr>
      <vt:lpstr>PowerPoint Presentation</vt:lpstr>
      <vt:lpstr>PowerPoint Presentation</vt:lpstr>
      <vt:lpstr>PowerPoint Presentation</vt:lpstr>
      <vt:lpstr>Good Bacteria!</vt:lpstr>
      <vt:lpstr>Antibiotics and Sanitation</vt:lpstr>
      <vt:lpstr>Bad Bacteria</vt:lpstr>
      <vt:lpstr>PowerPoint Presentation</vt:lpstr>
      <vt:lpstr>Good in moderation</vt:lpstr>
      <vt:lpstr>Flesh-eating Bacteria (MRSA)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Marcello, Anna S.</dc:creator>
  <cp:lastModifiedBy>Marcello, Anna S.</cp:lastModifiedBy>
  <cp:revision>3</cp:revision>
  <dcterms:created xsi:type="dcterms:W3CDTF">2015-01-29T21:05:44Z</dcterms:created>
  <dcterms:modified xsi:type="dcterms:W3CDTF">2016-03-21T16:13:09Z</dcterms:modified>
</cp:coreProperties>
</file>