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2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2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7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6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92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9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7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9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16E92-60BC-4B77-AF94-8D3978FA3F33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EE09B-83D3-4748-80BB-3BC29D9FB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6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balancing%20equations2.noteboo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Balancing Equations…30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62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Ex. 5:     CH</a:t>
            </a:r>
            <a:r>
              <a:rPr lang="en-US" baseline="-25000" dirty="0"/>
              <a:t>4    </a:t>
            </a:r>
            <a:r>
              <a:rPr lang="en-US" dirty="0"/>
              <a:t>+    O</a:t>
            </a:r>
            <a:r>
              <a:rPr lang="en-US" baseline="-25000" dirty="0"/>
              <a:t>2                    </a:t>
            </a:r>
            <a:r>
              <a:rPr lang="en-US" dirty="0"/>
              <a:t>CO</a:t>
            </a:r>
            <a:r>
              <a:rPr lang="en-US" baseline="-25000" dirty="0"/>
              <a:t>2   </a:t>
            </a:r>
            <a:r>
              <a:rPr lang="en-US" dirty="0"/>
              <a:t>+    H</a:t>
            </a:r>
            <a:r>
              <a:rPr lang="en-US" baseline="-25000" dirty="0"/>
              <a:t>2</a:t>
            </a:r>
            <a:r>
              <a:rPr lang="en-US" dirty="0"/>
              <a:t>O 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486400" y="190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620000" y="5943601"/>
            <a:ext cx="3048000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hlinkClick r:id="rId2" action="ppaction://hlinkfile"/>
              </a:rPr>
              <a:t>Balancing Equations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1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Hint: Fix the hydrogen's first!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/>
              <a:t>Balancing Equations </a:t>
            </a:r>
            <a:r>
              <a:rPr lang="en-US" dirty="0" smtClean="0"/>
              <a:t>Notes…29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838201"/>
            <a:ext cx="91440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Equations must be balanced because matter </a:t>
            </a:r>
            <a:r>
              <a:rPr lang="en-US" dirty="0" smtClean="0"/>
              <a:t>can’t be </a:t>
            </a:r>
            <a:r>
              <a:rPr lang="en-US" dirty="0"/>
              <a:t>created or </a:t>
            </a:r>
            <a:r>
              <a:rPr lang="en-US" dirty="0" smtClean="0"/>
              <a:t>destroyed- </a:t>
            </a:r>
            <a:r>
              <a:rPr lang="en-US" dirty="0" smtClean="0">
                <a:solidFill>
                  <a:srgbClr val="FF0000"/>
                </a:solidFill>
              </a:rPr>
              <a:t>Law of Conservation of Mass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 smtClean="0"/>
              <a:t>Must </a:t>
            </a:r>
            <a:r>
              <a:rPr lang="en-US" dirty="0"/>
              <a:t>have equal numbers of atoms of each element on both sides</a:t>
            </a:r>
          </a:p>
          <a:p>
            <a:pPr>
              <a:lnSpc>
                <a:spcPct val="90000"/>
              </a:lnSpc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dirty="0"/>
              <a:t>When balancing equations you may only add a coefficient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You may NOT change a subscript! (this will change the compound)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25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53000" y="533400"/>
            <a:ext cx="2414444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/>
              <a:t>3H</a:t>
            </a:r>
            <a:r>
              <a:rPr lang="en-US" sz="8800" baseline="-25000" dirty="0"/>
              <a:t>2</a:t>
            </a:r>
            <a:r>
              <a:rPr lang="en-US" sz="8800" dirty="0"/>
              <a:t>0</a:t>
            </a:r>
            <a:endParaRPr lang="en-US" sz="8800" dirty="0"/>
          </a:p>
        </p:txBody>
      </p:sp>
      <p:sp>
        <p:nvSpPr>
          <p:cNvPr id="5" name="TextBox 4"/>
          <p:cNvSpPr txBox="1"/>
          <p:nvPr/>
        </p:nvSpPr>
        <p:spPr>
          <a:xfrm>
            <a:off x="3505200" y="243840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Coefficient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4610100" y="18669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781800" y="2362201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Subscript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6515100" y="20955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174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28601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	NaNO</a:t>
            </a:r>
            <a:r>
              <a:rPr lang="en-US" baseline="-25000" dirty="0" smtClean="0"/>
              <a:t>3			</a:t>
            </a:r>
            <a:r>
              <a:rPr lang="en-US" dirty="0" smtClean="0"/>
              <a:t>2NaNO</a:t>
            </a:r>
            <a:r>
              <a:rPr lang="en-US" baseline="-25000" dirty="0" smtClean="0"/>
              <a:t>3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Na:				        Na: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N:				         N: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O:				         O: </a:t>
            </a:r>
          </a:p>
        </p:txBody>
      </p:sp>
    </p:spTree>
    <p:extLst>
      <p:ext uri="{BB962C8B-B14F-4D97-AF65-F5344CB8AC3E}">
        <p14:creationId xmlns:p14="http://schemas.microsoft.com/office/powerpoint/2010/main" val="145325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1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		MgPO</a:t>
            </a:r>
            <a:r>
              <a:rPr lang="en-US" baseline="-25000" dirty="0" smtClean="0"/>
              <a:t>3			</a:t>
            </a:r>
            <a:r>
              <a:rPr lang="en-US" dirty="0" smtClean="0"/>
              <a:t>6MgPO</a:t>
            </a:r>
            <a:r>
              <a:rPr lang="en-US" baseline="-25000" dirty="0" smtClean="0"/>
              <a:t>3</a:t>
            </a:r>
          </a:p>
          <a:p>
            <a:pPr eaLnBrk="1" hangingPunct="1">
              <a:buFontTx/>
              <a:buNone/>
            </a:pPr>
            <a:r>
              <a:rPr lang="en-US" dirty="0" smtClean="0"/>
              <a:t>Mg:				        Mg: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P:				         P: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O:				         O: </a:t>
            </a:r>
          </a:p>
        </p:txBody>
      </p:sp>
    </p:spTree>
    <p:extLst>
      <p:ext uri="{BB962C8B-B14F-4D97-AF65-F5344CB8AC3E}">
        <p14:creationId xmlns:p14="http://schemas.microsoft.com/office/powerpoint/2010/main" val="262602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Ex. 1:   Na   +    I</a:t>
            </a:r>
            <a:r>
              <a:rPr lang="en-US" baseline="-25000" dirty="0"/>
              <a:t>2       		</a:t>
            </a:r>
            <a:r>
              <a:rPr lang="en-US" baseline="-25000" dirty="0" smtClean="0"/>
              <a:t>	</a:t>
            </a:r>
            <a:r>
              <a:rPr lang="en-US" dirty="0" err="1" smtClean="0"/>
              <a:t>NaI</a:t>
            </a: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		+    					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5638800" y="1905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2819400" y="4267200"/>
            <a:ext cx="914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4343400" y="4343400"/>
            <a:ext cx="8382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5181600" y="4343400"/>
            <a:ext cx="8382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8077200" y="4419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8991600" y="4419600"/>
            <a:ext cx="8382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2484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8077200" y="5334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8991600" y="5257800"/>
            <a:ext cx="8382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Oval 13"/>
          <p:cNvSpPr>
            <a:spLocks noChangeArrowheads="1"/>
          </p:cNvSpPr>
          <p:nvPr/>
        </p:nvSpPr>
        <p:spPr bwMode="auto">
          <a:xfrm>
            <a:off x="2819400" y="5257800"/>
            <a:ext cx="914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971800" y="44196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Na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572000" y="46482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Book Antiqua" pitchFamily="18" charset="0"/>
              </a:rPr>
              <a:t>I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410200" y="45720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Book Antiqua" pitchFamily="18" charset="0"/>
              </a:rPr>
              <a:t>I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971800" y="5562601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Na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8153400" y="45720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Na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9220200" y="4572001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Book Antiqua" pitchFamily="18" charset="0"/>
              </a:rPr>
              <a:t>I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8153400" y="5638801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Na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9144000" y="548640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Book Antiqua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09730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 animBg="1"/>
      <p:bldP spid="82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38400" y="914401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Ex. 2:     K</a:t>
            </a:r>
            <a:r>
              <a:rPr lang="en-US" baseline="-25000"/>
              <a:t>2</a:t>
            </a:r>
            <a:r>
              <a:rPr lang="en-US"/>
              <a:t>O   +   H</a:t>
            </a:r>
            <a:r>
              <a:rPr lang="en-US" baseline="-25000"/>
              <a:t>2</a:t>
            </a:r>
            <a:r>
              <a:rPr lang="en-US"/>
              <a:t>O 		     KOH  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6248400" y="1219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2819400" y="2514600"/>
            <a:ext cx="762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124200" y="3276600"/>
            <a:ext cx="762000" cy="914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505200" y="2514600"/>
            <a:ext cx="762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K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257800" y="3429000"/>
            <a:ext cx="762000" cy="914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638800" y="2590800"/>
            <a:ext cx="7620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4953000" y="2590800"/>
            <a:ext cx="7620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048000" y="2743201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K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276600" y="35052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5181600" y="2743201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867400" y="27432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410200" y="35814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</a:t>
            </a:r>
          </a:p>
        </p:txBody>
      </p:sp>
      <p:sp>
        <p:nvSpPr>
          <p:cNvPr id="9232" name="Oval 16"/>
          <p:cNvSpPr>
            <a:spLocks noChangeArrowheads="1"/>
          </p:cNvSpPr>
          <p:nvPr/>
        </p:nvSpPr>
        <p:spPr bwMode="auto">
          <a:xfrm>
            <a:off x="7848600" y="2590800"/>
            <a:ext cx="762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K</a:t>
            </a:r>
          </a:p>
        </p:txBody>
      </p:sp>
      <p:sp>
        <p:nvSpPr>
          <p:cNvPr id="9235" name="Oval 19"/>
          <p:cNvSpPr>
            <a:spLocks noChangeArrowheads="1"/>
          </p:cNvSpPr>
          <p:nvPr/>
        </p:nvSpPr>
        <p:spPr bwMode="auto">
          <a:xfrm>
            <a:off x="8534400" y="2667000"/>
            <a:ext cx="762000" cy="914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8686800" y="28194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</a:t>
            </a: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9296400" y="2667000"/>
            <a:ext cx="7620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9448800" y="2819401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3400" y="32766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+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6705600" y="3276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7848600" y="3505200"/>
            <a:ext cx="7620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K</a:t>
            </a:r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8610600" y="3505200"/>
            <a:ext cx="762000" cy="9144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8763000" y="37338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O</a:t>
            </a:r>
          </a:p>
        </p:txBody>
      </p:sp>
      <p:sp>
        <p:nvSpPr>
          <p:cNvPr id="9244" name="Oval 28"/>
          <p:cNvSpPr>
            <a:spLocks noChangeArrowheads="1"/>
          </p:cNvSpPr>
          <p:nvPr/>
        </p:nvSpPr>
        <p:spPr bwMode="auto">
          <a:xfrm>
            <a:off x="9372600" y="3505200"/>
            <a:ext cx="762000" cy="914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5" name="Text Box 29"/>
          <p:cNvSpPr txBox="1">
            <a:spLocks noChangeArrowheads="1"/>
          </p:cNvSpPr>
          <p:nvPr/>
        </p:nvSpPr>
        <p:spPr bwMode="auto">
          <a:xfrm>
            <a:off x="9525000" y="3657601"/>
            <a:ext cx="381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73288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1" grpId="0" animBg="1"/>
      <p:bldP spid="9242" grpId="0" animBg="1"/>
      <p:bldP spid="9243" grpId="0"/>
      <p:bldP spid="9244" grpId="0" animBg="1"/>
      <p:bldP spid="92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1600201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Ex. 3:     Mg  +   HCl    		MgCl</a:t>
            </a:r>
            <a:r>
              <a:rPr lang="en-US" baseline="-25000"/>
              <a:t>2</a:t>
            </a:r>
            <a:r>
              <a:rPr lang="en-US"/>
              <a:t>  +   H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5181600" y="1905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2667000" y="28194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819400" y="3124201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Mg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4267200" y="2895600"/>
            <a:ext cx="838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495800" y="3124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H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181600" y="28956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410200" y="3124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Cl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10000" y="3124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+</a:t>
            </a: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6172200" y="3352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3" name="Oval 13"/>
          <p:cNvSpPr>
            <a:spLocks noChangeArrowheads="1"/>
          </p:cNvSpPr>
          <p:nvPr/>
        </p:nvSpPr>
        <p:spPr bwMode="auto">
          <a:xfrm>
            <a:off x="7543800" y="29718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620000" y="3124201"/>
            <a:ext cx="68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Mg</a:t>
            </a:r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8382000" y="34290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Oval 16"/>
          <p:cNvSpPr>
            <a:spLocks noChangeArrowheads="1"/>
          </p:cNvSpPr>
          <p:nvPr/>
        </p:nvSpPr>
        <p:spPr bwMode="auto">
          <a:xfrm>
            <a:off x="8382000" y="25908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9829800" y="2590800"/>
            <a:ext cx="838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Oval 18"/>
          <p:cNvSpPr>
            <a:spLocks noChangeArrowheads="1"/>
          </p:cNvSpPr>
          <p:nvPr/>
        </p:nvSpPr>
        <p:spPr bwMode="auto">
          <a:xfrm>
            <a:off x="9829800" y="3352800"/>
            <a:ext cx="838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9906000" y="28194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H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9906000" y="3505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H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8458200" y="28956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Cl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8458200" y="36576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Cl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9220200" y="3124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+</a:t>
            </a:r>
          </a:p>
        </p:txBody>
      </p:sp>
      <p:sp>
        <p:nvSpPr>
          <p:cNvPr id="10264" name="Oval 24"/>
          <p:cNvSpPr>
            <a:spLocks noChangeArrowheads="1"/>
          </p:cNvSpPr>
          <p:nvPr/>
        </p:nvSpPr>
        <p:spPr bwMode="auto">
          <a:xfrm>
            <a:off x="4267200" y="3581400"/>
            <a:ext cx="838200" cy="7620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Oval 25"/>
          <p:cNvSpPr>
            <a:spLocks noChangeArrowheads="1"/>
          </p:cNvSpPr>
          <p:nvPr/>
        </p:nvSpPr>
        <p:spPr bwMode="auto">
          <a:xfrm>
            <a:off x="5105400" y="3581400"/>
            <a:ext cx="838200" cy="838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419600" y="3657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257800" y="388620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/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208174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 animBg="1"/>
      <p:bldP spid="10265" grpId="0" animBg="1"/>
      <p:bldP spid="1026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Ex. 4:    S  +   O</a:t>
            </a:r>
            <a:r>
              <a:rPr lang="en-US" baseline="-25000"/>
              <a:t>2			</a:t>
            </a:r>
            <a:r>
              <a:rPr lang="en-US"/>
              <a:t>SO</a:t>
            </a:r>
            <a:r>
              <a:rPr lang="en-US" baseline="-25000"/>
              <a:t>3</a:t>
            </a:r>
            <a:endParaRPr 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5029200" y="1905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44196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5334000" y="2209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8153400" y="2362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9753600" y="2362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8915400" y="2362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572000" y="2362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O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486400" y="243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O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305800" y="2514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9067800" y="2514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9906000" y="2514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O</a:t>
            </a:r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7315200" y="2362200"/>
            <a:ext cx="914400" cy="838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Oval 17"/>
          <p:cNvSpPr>
            <a:spLocks noChangeArrowheads="1"/>
          </p:cNvSpPr>
          <p:nvPr/>
        </p:nvSpPr>
        <p:spPr bwMode="auto">
          <a:xfrm>
            <a:off x="2438400" y="2286000"/>
            <a:ext cx="914400" cy="838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657600" y="243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+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64770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514600" y="251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S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7391400" y="25146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S</a:t>
            </a: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7239000" y="3124200"/>
            <a:ext cx="914400" cy="838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Oval 23"/>
          <p:cNvSpPr>
            <a:spLocks noChangeArrowheads="1"/>
          </p:cNvSpPr>
          <p:nvPr/>
        </p:nvSpPr>
        <p:spPr bwMode="auto">
          <a:xfrm>
            <a:off x="8077200" y="3124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8915400" y="3124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Oval 25"/>
          <p:cNvSpPr>
            <a:spLocks noChangeArrowheads="1"/>
          </p:cNvSpPr>
          <p:nvPr/>
        </p:nvSpPr>
        <p:spPr bwMode="auto">
          <a:xfrm>
            <a:off x="9753600" y="32004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auto">
          <a:xfrm>
            <a:off x="4419600" y="3124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auto">
          <a:xfrm>
            <a:off x="5334000" y="31242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auto">
          <a:xfrm>
            <a:off x="4419600" y="39624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Oval 29"/>
          <p:cNvSpPr>
            <a:spLocks noChangeArrowheads="1"/>
          </p:cNvSpPr>
          <p:nvPr/>
        </p:nvSpPr>
        <p:spPr bwMode="auto">
          <a:xfrm>
            <a:off x="5334000" y="3962400"/>
            <a:ext cx="9144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auto">
          <a:xfrm>
            <a:off x="2438400" y="3048000"/>
            <a:ext cx="914400" cy="8382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 animBg="1"/>
      <p:bldP spid="11287" grpId="0" animBg="1"/>
      <p:bldP spid="11288" grpId="0" animBg="1"/>
      <p:bldP spid="11289" grpId="0" animBg="1"/>
      <p:bldP spid="11290" grpId="0" animBg="1"/>
      <p:bldP spid="11291" grpId="0" animBg="1"/>
      <p:bldP spid="11292" grpId="0" animBg="1"/>
      <p:bldP spid="11293" grpId="0" animBg="1"/>
      <p:bldP spid="1129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Office Theme</vt:lpstr>
      <vt:lpstr>Balancing Equations…30</vt:lpstr>
      <vt:lpstr>Balancing Equations Notes…29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Equations…30</dc:title>
  <dc:creator>Marcello, Anna S.</dc:creator>
  <cp:lastModifiedBy>Marcello, Anna S.</cp:lastModifiedBy>
  <cp:revision>1</cp:revision>
  <dcterms:created xsi:type="dcterms:W3CDTF">2015-10-29T20:45:42Z</dcterms:created>
  <dcterms:modified xsi:type="dcterms:W3CDTF">2015-10-29T20:45:52Z</dcterms:modified>
</cp:coreProperties>
</file>