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539BF-6920-4D4A-921E-DACD508C04A5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E289-A07C-41FB-A5A2-4BD4B86A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Forensic biotechnology is the application of biotechnology to the legal system. Typically, forensic biotechnology is associated with DNA fingerprinting.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4C95-B4B1-4D18-AB72-12AE66590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133B8-CE30-4BCE-96C9-3C3DABC0722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C1C3E-B207-47A3-9572-05F28ABEBD62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7CBF0-04A0-4BBC-879D-C7A249C5169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0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D178499-6F93-40CE-9055-97E48DC5E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61B462-F3AE-403B-88B7-5E7D0BE49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0CC2-8C47-4C91-BBA3-3CF42C6DB56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C8A9-2E07-463B-B977-EF011E6D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Tomatoes_AR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GloFish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oday.com/video/today/222578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erraclub.org/biotech/trees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youtube.com/watch?v=GKm2Ch3-My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8c5Q1mEAhM" TargetMode="External"/><Relationship Id="rId2" Type="http://schemas.openxmlformats.org/officeDocument/2006/relationships/hyperlink" Target="http://www.brainpop.com/health/diseasesinjuriesandconditions/stemcel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rainpop.com/science/cellularlifeandgenetics/clo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i9Pa0DHG5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en.wikipedia.org/wiki/Pyrenean_Ibex" TargetMode="External"/><Relationship Id="rId7" Type="http://schemas.openxmlformats.org/officeDocument/2006/relationships/hyperlink" Target="http://en.wikipedia.org/wiki/File:Water_Buffalo,_Phayao_Lake.jpg" TargetMode="External"/><Relationship Id="rId2" Type="http://schemas.openxmlformats.org/officeDocument/2006/relationships/hyperlink" Target="http://en.wikipedia.org/wiki/Water_Buffa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n.wikipedia.org/wiki/File:Pyrenean_Ibex.png" TargetMode="External"/><Relationship Id="rId4" Type="http://schemas.openxmlformats.org/officeDocument/2006/relationships/hyperlink" Target="http://www.youtube.com/watch?v=JZ7f-C83X2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 smtClean="0"/>
              <a:t>Biotechnology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 smtClean="0"/>
              <a:t>an insect resistant crop of corn.</a:t>
            </a:r>
          </a:p>
          <a:p>
            <a:r>
              <a:rPr lang="en-US" dirty="0" smtClean="0"/>
              <a:t>Crops can produce more, grow quicker and longer….more $ for farmers</a:t>
            </a:r>
          </a:p>
          <a:p>
            <a:r>
              <a:rPr lang="en-US" dirty="0" smtClean="0"/>
              <a:t>Animals can produce more meat, milk or wool.</a:t>
            </a:r>
          </a:p>
          <a:p>
            <a:r>
              <a:rPr lang="en-US" dirty="0" smtClean="0"/>
              <a:t>Healthier crops (more vitamins)</a:t>
            </a:r>
          </a:p>
          <a:p>
            <a:r>
              <a:rPr lang="en-US" dirty="0" smtClean="0"/>
              <a:t>Makes it possible to grow crops in areas that weren’t able to before (ex. Places with little water)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5562601"/>
            <a:ext cx="3048000" cy="95410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Pick any 2 to write down</a:t>
            </a:r>
          </a:p>
        </p:txBody>
      </p:sp>
    </p:spTree>
    <p:extLst>
      <p:ext uri="{BB962C8B-B14F-4D97-AF65-F5344CB8AC3E}">
        <p14:creationId xmlns:p14="http://schemas.microsoft.com/office/powerpoint/2010/main" val="4548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genetically modified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Flavr</a:t>
            </a:r>
            <a:r>
              <a:rPr lang="en-US" dirty="0" smtClean="0"/>
              <a:t> </a:t>
            </a:r>
            <a:r>
              <a:rPr lang="en-US" dirty="0" err="1" smtClean="0"/>
              <a:t>Savr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omato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029200" cy="4525963"/>
          </a:xfrm>
        </p:spPr>
        <p:txBody>
          <a:bodyPr/>
          <a:lstStyle/>
          <a:p>
            <a:r>
              <a:rPr lang="en-US" dirty="0" err="1" smtClean="0"/>
              <a:t>Flavr</a:t>
            </a:r>
            <a:r>
              <a:rPr lang="en-US" dirty="0" smtClean="0"/>
              <a:t> </a:t>
            </a:r>
            <a:r>
              <a:rPr lang="en-US" dirty="0" err="1" smtClean="0"/>
              <a:t>Savr</a:t>
            </a:r>
            <a:r>
              <a:rPr lang="en-US" dirty="0" smtClean="0"/>
              <a:t> tomato</a:t>
            </a:r>
            <a:r>
              <a:rPr lang="en-US" dirty="0"/>
              <a:t>, a tomato engineered to have a longer shelf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slow </a:t>
            </a:r>
            <a:r>
              <a:rPr lang="en-US" dirty="0"/>
              <a:t>the ripening process of the tomato and thus prevent it from softening</a:t>
            </a:r>
          </a:p>
        </p:txBody>
      </p:sp>
      <p:pic>
        <p:nvPicPr>
          <p:cNvPr id="3074" name="Picture 2" descr="http://upload.wikimedia.org/wikipedia/commons/thumb/0/06/Tomatoes_ARS.jpg/220px-Tomatoes_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3200400" cy="41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Golden Rice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305800" cy="2895600"/>
          </a:xfrm>
        </p:spPr>
        <p:txBody>
          <a:bodyPr/>
          <a:lstStyle/>
          <a:p>
            <a:r>
              <a:rPr lang="en-US" dirty="0"/>
              <a:t>Undernourished people in poorer countries may have blindness caused by a lack of vitamin A </a:t>
            </a:r>
          </a:p>
          <a:p>
            <a:r>
              <a:rPr lang="en-US" dirty="0"/>
              <a:t>Contains beta-carotene, which forms Vitamin A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00401"/>
            <a:ext cx="4648200" cy="338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2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GLO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GloFish</a:t>
            </a:r>
            <a:r>
              <a:rPr lang="en-US" dirty="0"/>
              <a:t> is a </a:t>
            </a:r>
            <a:r>
              <a:rPr lang="en-US" dirty="0" smtClean="0"/>
              <a:t>patented and Trademarked brand </a:t>
            </a:r>
            <a:r>
              <a:rPr lang="en-US" dirty="0"/>
              <a:t>of </a:t>
            </a:r>
            <a:r>
              <a:rPr lang="en-US" dirty="0" smtClean="0"/>
              <a:t>genetically modified(GM</a:t>
            </a:r>
            <a:r>
              <a:rPr lang="en-US" dirty="0"/>
              <a:t>) fluorescent fish</a:t>
            </a:r>
          </a:p>
        </p:txBody>
      </p:sp>
      <p:pic>
        <p:nvPicPr>
          <p:cNvPr id="2050" name="Picture 2" descr="http://upload.wikimedia.org/wikipedia/commons/thumb/f/f2/GloFish.jpg/200px-GloF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04800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762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Spider Silk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90600"/>
            <a:ext cx="9144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Elastic, light weight fiber 5 times stronger than steel </a:t>
            </a:r>
          </a:p>
          <a:p>
            <a:r>
              <a:rPr lang="en-US" dirty="0"/>
              <a:t>One method involves inserting the gene from a weaving spider into a fertilized goat egg.  The resultant “spider-goat” produces milk that can be manufactured into strong fibers. </a:t>
            </a:r>
          </a:p>
          <a:p>
            <a:r>
              <a:rPr lang="en-US" dirty="0"/>
              <a:t>Used To make flak jackets, rope, textiles, sutures, artificial tendons, and bandages for burn victims </a:t>
            </a:r>
          </a:p>
          <a:p>
            <a:endParaRPr lang="en-US" sz="24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1"/>
            <a:ext cx="324909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96201" y="6172201"/>
            <a:ext cx="2525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latin typeface="Comic Sans MS" pitchFamily="66" charset="0"/>
              </a:rPr>
              <a:t>http://www.chm.bris.ac.uk/motm/spider/goat.jpg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1"/>
            <a:ext cx="3124200" cy="246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38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Glowing Organisms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7391400" cy="969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Genes that make jellyfish glow are inserted into other organisms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organism glows under UV light </a:t>
            </a:r>
          </a:p>
        </p:txBody>
      </p:sp>
      <p:pic>
        <p:nvPicPr>
          <p:cNvPr id="32772" name="Picture 4" descr="prod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1" y="2438400"/>
            <a:ext cx="3249613" cy="3373438"/>
          </a:xfrm>
          <a:noFill/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562601" y="6324601"/>
            <a:ext cx="489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http://www.fluorescentpets.com/prod31.jpg</a:t>
            </a:r>
          </a:p>
        </p:txBody>
      </p:sp>
      <p:pic>
        <p:nvPicPr>
          <p:cNvPr id="32774" name="Picture 6" descr="mice_400x3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1" y="2514600"/>
            <a:ext cx="4037013" cy="31813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271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Glow in the dark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low-in-the-dark ca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17638"/>
            <a:ext cx="6133703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Venomous Cabbage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gene that programs poison in scorpion tails </a:t>
            </a:r>
            <a:r>
              <a:rPr lang="en-US" dirty="0" smtClean="0"/>
              <a:t>and combines </a:t>
            </a:r>
            <a:r>
              <a:rPr lang="en-US" dirty="0"/>
              <a:t>it with cabbage. </a:t>
            </a:r>
            <a:endParaRPr lang="en-US" dirty="0" smtClean="0"/>
          </a:p>
          <a:p>
            <a:r>
              <a:rPr lang="en-US" dirty="0" smtClean="0"/>
              <a:t>Limits </a:t>
            </a:r>
            <a:r>
              <a:rPr lang="en-US" dirty="0"/>
              <a:t>pesticide </a:t>
            </a:r>
            <a:r>
              <a:rPr lang="en-US" dirty="0" smtClean="0"/>
              <a:t>by preventing </a:t>
            </a:r>
            <a:r>
              <a:rPr lang="en-US" dirty="0"/>
              <a:t>caterpillars from damaging cabbage crops. </a:t>
            </a:r>
            <a:endParaRPr lang="en-US" dirty="0" smtClean="0"/>
          </a:p>
          <a:p>
            <a:r>
              <a:rPr lang="en-US" dirty="0" smtClean="0"/>
              <a:t>cabbages </a:t>
            </a:r>
            <a:r>
              <a:rPr lang="en-US" dirty="0"/>
              <a:t>would produce scorpion poison that kills caterpillars when they bite leaves — but the toxin is modified so it </a:t>
            </a:r>
            <a:r>
              <a:rPr lang="en-US" dirty="0">
                <a:solidFill>
                  <a:srgbClr val="003399"/>
                </a:solidFill>
              </a:rPr>
              <a:t>isn’t </a:t>
            </a:r>
            <a:r>
              <a:rPr lang="en-US" dirty="0"/>
              <a:t>harmful to humans</a:t>
            </a:r>
          </a:p>
        </p:txBody>
      </p:sp>
      <p:pic>
        <p:nvPicPr>
          <p:cNvPr id="2050" name="Picture 2" descr="genetically engineered cab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3181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Growing salmon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9910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genetically </a:t>
            </a:r>
            <a:r>
              <a:rPr lang="en-US" dirty="0"/>
              <a:t>modified salmon grows twice as fast as the conventional </a:t>
            </a:r>
            <a:r>
              <a:rPr lang="en-US" dirty="0" smtClean="0"/>
              <a:t>variety. </a:t>
            </a:r>
          </a:p>
          <a:p>
            <a:r>
              <a:rPr lang="en-US" dirty="0" smtClean="0"/>
              <a:t>The </a:t>
            </a:r>
            <a:r>
              <a:rPr lang="en-US" dirty="0"/>
              <a:t>company says the fish has the same flavor, texture, </a:t>
            </a:r>
            <a:r>
              <a:rPr lang="en-US" dirty="0" smtClean="0"/>
              <a:t>and color as </a:t>
            </a:r>
            <a:r>
              <a:rPr lang="en-US" dirty="0"/>
              <a:t>a regular </a:t>
            </a:r>
            <a:r>
              <a:rPr lang="en-US" dirty="0" smtClean="0"/>
              <a:t>salmon</a:t>
            </a:r>
          </a:p>
          <a:p>
            <a:r>
              <a:rPr lang="en-US" dirty="0" smtClean="0"/>
              <a:t>however</a:t>
            </a:r>
            <a:r>
              <a:rPr lang="en-US" dirty="0"/>
              <a:t>, the debate continues over whether the fish is safe to eat.</a:t>
            </a:r>
          </a:p>
          <a:p>
            <a:endParaRPr lang="en-US" dirty="0"/>
          </a:p>
        </p:txBody>
      </p:sp>
      <p:pic>
        <p:nvPicPr>
          <p:cNvPr id="3074" name="Picture 2" descr="genetically engineered salm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486" y="0"/>
            <a:ext cx="8229600" cy="1143000"/>
          </a:xfrm>
        </p:spPr>
        <p:txBody>
          <a:bodyPr/>
          <a:lstStyle/>
          <a:p>
            <a:r>
              <a:rPr lang="en-US" dirty="0" smtClean="0"/>
              <a:t>Biotechnology…82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829" y="106680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Flip to the back of page 82 and add the pink questions to the left side of the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Banana 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0847"/>
            <a:ext cx="5410200" cy="5615782"/>
          </a:xfrm>
        </p:spPr>
        <p:txBody>
          <a:bodyPr>
            <a:normAutofit/>
          </a:bodyPr>
          <a:lstStyle/>
          <a:p>
            <a:r>
              <a:rPr lang="en-US" dirty="0" smtClean="0"/>
              <a:t>hepatitis </a:t>
            </a:r>
            <a:r>
              <a:rPr lang="en-US" dirty="0"/>
              <a:t>B and cholera </a:t>
            </a:r>
            <a:r>
              <a:rPr lang="en-US" dirty="0" smtClean="0"/>
              <a:t>vaccinations by taking </a:t>
            </a:r>
            <a:r>
              <a:rPr lang="en-US" dirty="0"/>
              <a:t>a bite of banana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Researchers have successfully engineered </a:t>
            </a:r>
            <a:r>
              <a:rPr lang="en-US" dirty="0" smtClean="0"/>
              <a:t>bananas </a:t>
            </a:r>
            <a:r>
              <a:rPr lang="en-US" dirty="0"/>
              <a:t>to produce </a:t>
            </a:r>
            <a:r>
              <a:rPr lang="en-US" dirty="0" smtClean="0"/>
              <a:t>vaccines</a:t>
            </a:r>
          </a:p>
          <a:p>
            <a:r>
              <a:rPr lang="en-US" dirty="0"/>
              <a:t>When an altered form of a virus is injected into a banana sapling, the virus’ genetic material quickly becomes a permanent part of the plant’s cell</a:t>
            </a:r>
          </a:p>
        </p:txBody>
      </p:sp>
      <p:pic>
        <p:nvPicPr>
          <p:cNvPr id="4098" name="Picture 2" descr="banana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1905001"/>
            <a:ext cx="3973286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2" y="-15746"/>
            <a:ext cx="8229600" cy="1143000"/>
          </a:xfrm>
        </p:spPr>
        <p:txBody>
          <a:bodyPr/>
          <a:lstStyle/>
          <a:p>
            <a:r>
              <a:rPr lang="en-US" dirty="0" smtClean="0"/>
              <a:t>Genetically Modified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6784" y="1127255"/>
            <a:ext cx="8229600" cy="4525963"/>
          </a:xfrm>
        </p:spPr>
        <p:txBody>
          <a:bodyPr/>
          <a:lstStyle/>
          <a:p>
            <a:r>
              <a:rPr lang="en-US" dirty="0" smtClean="0"/>
              <a:t>Trees </a:t>
            </a:r>
            <a:r>
              <a:rPr lang="en-US" dirty="0"/>
              <a:t>are being genetically altered to grow faster, yield better wood and even detect biological attacks. Proponents of </a:t>
            </a:r>
            <a:r>
              <a:rPr lang="en-US" dirty="0">
                <a:hlinkClick r:id="rId2"/>
              </a:rPr>
              <a:t>genetically engineered trees</a:t>
            </a:r>
            <a:r>
              <a:rPr lang="en-US" dirty="0"/>
              <a:t> say biotechnology can help reverse deforestation while satisfying demand for wood and paper products.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r>
              <a:rPr lang="en-US" dirty="0"/>
              <a:t>Plants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4038600" cy="4114800"/>
          </a:xfrm>
        </p:spPr>
        <p:txBody>
          <a:bodyPr/>
          <a:lstStyle/>
          <a:p>
            <a:r>
              <a:rPr lang="en-US" dirty="0"/>
              <a:t>Firefly gene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incorporated into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plants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Makes “glowing”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plants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80" name="Picture 8" descr="arl_tree2-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4800600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6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 in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smtClean="0"/>
              <a:t>Lot of debate about messing with “nature”.</a:t>
            </a:r>
          </a:p>
          <a:p>
            <a:r>
              <a:rPr lang="en-US" dirty="0" smtClean="0"/>
              <a:t>Possibility of  food allergies.</a:t>
            </a:r>
          </a:p>
          <a:p>
            <a:r>
              <a:rPr lang="en-US" dirty="0" smtClean="0"/>
              <a:t>Long term effects are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in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Research Triangle Park- Raleigh, Durham, Chapel Hill. Includes research from NCSU, Duke, and UNC.</a:t>
            </a:r>
          </a:p>
          <a:p>
            <a:r>
              <a:rPr lang="en-US" dirty="0" smtClean="0"/>
              <a:t>North Carolina Research Campus- (NCRC) in Kannapolis, NC.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research areas of nutrition</a:t>
            </a:r>
            <a:r>
              <a:rPr lang="en-US" dirty="0"/>
              <a:t>, agriculture and human </a:t>
            </a:r>
            <a:r>
              <a:rPr lang="en-US" dirty="0" smtClean="0"/>
              <a:t>health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Genetically Engineered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842648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7" name="Picture 3" descr="http://www.socialistrevolution.org/wp-content/uploads/2010/07/gm_strawber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1"/>
            <a:ext cx="3505200" cy="2855589"/>
          </a:xfrm>
          <a:prstGeom prst="rect">
            <a:avLst/>
          </a:prstGeom>
          <a:noFill/>
        </p:spPr>
      </p:pic>
      <p:pic>
        <p:nvPicPr>
          <p:cNvPr id="169989" name="Picture 5" descr="http://www.myessentia.com/blog/wp-content/uploads/2012/11/genetically-modifi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143001"/>
            <a:ext cx="4362450" cy="2905125"/>
          </a:xfrm>
          <a:prstGeom prst="rect">
            <a:avLst/>
          </a:prstGeom>
          <a:noFill/>
        </p:spPr>
      </p:pic>
      <p:pic>
        <p:nvPicPr>
          <p:cNvPr id="169991" name="Picture 7" descr="http://ecowatch.com/wp-content/uploads/2013/02/gmo-348x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962400"/>
            <a:ext cx="3712464" cy="2667000"/>
          </a:xfrm>
          <a:prstGeom prst="rect">
            <a:avLst/>
          </a:prstGeom>
          <a:noFill/>
        </p:spPr>
      </p:pic>
      <p:pic>
        <p:nvPicPr>
          <p:cNvPr id="169993" name="Picture 9" descr="http://www.popsci.com/files/imagecache/article_image_large/articles/Golden_R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038600"/>
            <a:ext cx="4267200" cy="259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6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Genetic Engineering?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4525963"/>
          </a:xfrm>
        </p:spPr>
        <p:txBody>
          <a:bodyPr/>
          <a:lstStyle/>
          <a:p>
            <a:r>
              <a:rPr lang="en-US" dirty="0" smtClean="0"/>
              <a:t>Changing the </a:t>
            </a:r>
            <a:r>
              <a:rPr lang="en-US" dirty="0"/>
              <a:t>genetic make-up of an organism using techniques that remove </a:t>
            </a:r>
            <a:r>
              <a:rPr lang="en-US" dirty="0" smtClean="0"/>
              <a:t>and replace genetic material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87762"/>
            <a:ext cx="3048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770300"/>
            <a:ext cx="28956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1" y="2822006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20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Biotechnology in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microbes to remove harmful toxins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oil spills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sewage </a:t>
            </a:r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in Forensic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science-branch of science relating to crime scenes and legal fields.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blood typing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DNA analysis.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1"/>
            <a:ext cx="8229600" cy="4525963"/>
          </a:xfrm>
        </p:spPr>
        <p:txBody>
          <a:bodyPr/>
          <a:lstStyle/>
          <a:p>
            <a:pPr marL="342900" lvl="1" indent="-342900"/>
            <a:r>
              <a:rPr lang="en-US" sz="3200" dirty="0">
                <a:solidFill>
                  <a:srgbClr val="FF0000"/>
                </a:solidFill>
              </a:rPr>
              <a:t>Genetic testing for diseases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Stem cells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Burn victims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Drug development</a:t>
            </a:r>
          </a:p>
          <a:p>
            <a:pPr lvl="1"/>
            <a:r>
              <a:rPr lang="en-US" dirty="0" smtClean="0"/>
              <a:t> making insulin</a:t>
            </a:r>
          </a:p>
          <a:p>
            <a:pPr lvl="1"/>
            <a:r>
              <a:rPr lang="en-US" dirty="0" smtClean="0"/>
              <a:t>arthritis medications</a:t>
            </a:r>
          </a:p>
          <a:p>
            <a:pPr lvl="1"/>
            <a:r>
              <a:rPr lang="en-US" dirty="0" smtClean="0"/>
              <a:t>New antibiotics</a:t>
            </a:r>
          </a:p>
        </p:txBody>
      </p:sp>
      <p:pic>
        <p:nvPicPr>
          <p:cNvPr id="4" name="Picture 4" descr="10321271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15201" y="3352800"/>
            <a:ext cx="3019719" cy="3505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192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Cloning 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Cloning-creation of genetically identical organisms.</a:t>
            </a:r>
          </a:p>
          <a:p>
            <a:pPr>
              <a:lnSpc>
                <a:spcPct val="90000"/>
              </a:lnSpc>
            </a:pPr>
            <a:r>
              <a:rPr lang="en-US" dirty="0"/>
              <a:t>New organism will have the </a:t>
            </a:r>
            <a:r>
              <a:rPr lang="en-US" b="1" u="sng" dirty="0"/>
              <a:t>same DNA</a:t>
            </a:r>
            <a:r>
              <a:rPr lang="en-US" dirty="0"/>
              <a:t> as the original organism and will become IDENTICAL!!!</a:t>
            </a:r>
          </a:p>
        </p:txBody>
      </p:sp>
      <p:pic>
        <p:nvPicPr>
          <p:cNvPr id="4" name="Picture 8" descr="a1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3429000" cy="34936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48600" y="3124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Rat, mice, camel, monkeys, pigs, dogs,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49530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Cloning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70866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tooltip="Water Buffalo"/>
              </a:rPr>
              <a:t>Water Buffalo</a:t>
            </a:r>
            <a:r>
              <a:rPr lang="en-US" dirty="0" smtClean="0"/>
              <a:t>: Cloned in India but </a:t>
            </a:r>
            <a:r>
              <a:rPr lang="en-US" dirty="0"/>
              <a:t>died five days later due to lung </a:t>
            </a:r>
            <a:r>
              <a:rPr lang="en-US" dirty="0" smtClean="0"/>
              <a:t>infection</a:t>
            </a:r>
          </a:p>
          <a:p>
            <a:r>
              <a:rPr lang="en-US" dirty="0">
                <a:hlinkClick r:id="rId3" tooltip="Pyrenean Ibex"/>
              </a:rPr>
              <a:t>Pyrenean Ibex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the first extinct animal to be cloned back to life; the clone lived for seven minutes before dying of lung </a:t>
            </a:r>
            <a:r>
              <a:rPr lang="en-US" dirty="0" smtClean="0"/>
              <a:t>defects</a:t>
            </a:r>
          </a:p>
          <a:p>
            <a:r>
              <a:rPr lang="en-US" dirty="0"/>
              <a:t>In 2001, a cow named Bessie gave birth to a cloned </a:t>
            </a:r>
            <a:r>
              <a:rPr lang="en-US" dirty="0" smtClean="0"/>
              <a:t>Asian gaur, </a:t>
            </a:r>
            <a:r>
              <a:rPr lang="en-US" dirty="0"/>
              <a:t>an endangered species, but the calf died after two </a:t>
            </a:r>
            <a:r>
              <a:rPr lang="en-US" dirty="0" smtClean="0"/>
              <a:t>days</a:t>
            </a:r>
          </a:p>
          <a:p>
            <a:r>
              <a:rPr lang="en-US" dirty="0"/>
              <a:t>In 2003, a </a:t>
            </a:r>
            <a:r>
              <a:rPr lang="en-US" dirty="0" err="1" smtClean="0"/>
              <a:t>banteng</a:t>
            </a:r>
            <a:r>
              <a:rPr lang="en-US" dirty="0" smtClean="0"/>
              <a:t> was </a:t>
            </a:r>
            <a:r>
              <a:rPr lang="en-US" dirty="0"/>
              <a:t>successfully cloned, followed by three African wildcats from a thawed frozen embryo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4"/>
              </a:rPr>
              <a:t>Wooly mammoths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b/b4/Pyrenean_Ibex.png/250px-Pyrenean_Ibex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905000"/>
            <a:ext cx="238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2/22/Water_Buffalo%2C_Phayao_Lake.jpg/220px-Water_Buffalo%2C_Phayao_Lak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28600"/>
            <a:ext cx="20955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740</Words>
  <Application>Microsoft Office PowerPoint</Application>
  <PresentationFormat>Widescreen</PresentationFormat>
  <Paragraphs>90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Wingdings</vt:lpstr>
      <vt:lpstr>Office Theme</vt:lpstr>
      <vt:lpstr>Biotechnology</vt:lpstr>
      <vt:lpstr>Biotechnology…82</vt:lpstr>
      <vt:lpstr>Genetically Engineered food</vt:lpstr>
      <vt:lpstr>What is Genetic Engineering? </vt:lpstr>
      <vt:lpstr>Biotechnology in Microbiology</vt:lpstr>
      <vt:lpstr>Biotechnology in Forensic Science</vt:lpstr>
      <vt:lpstr>Biotechnology in Medicine</vt:lpstr>
      <vt:lpstr>Cloning </vt:lpstr>
      <vt:lpstr>PowerPoint Presentation</vt:lpstr>
      <vt:lpstr>Biotechnology in Agriculture</vt:lpstr>
      <vt:lpstr>Examples of genetically modified organisms</vt:lpstr>
      <vt:lpstr>Flavr Savr Tomato</vt:lpstr>
      <vt:lpstr>Golden Rice</vt:lpstr>
      <vt:lpstr>GLO FISH</vt:lpstr>
      <vt:lpstr>Spider Silk</vt:lpstr>
      <vt:lpstr>Glowing Organisms</vt:lpstr>
      <vt:lpstr>Glow in the dark cats</vt:lpstr>
      <vt:lpstr>Venomous Cabbage</vt:lpstr>
      <vt:lpstr>Fast Growing salmon</vt:lpstr>
      <vt:lpstr>Banana Vaccinations</vt:lpstr>
      <vt:lpstr>Genetically Modified Trees</vt:lpstr>
      <vt:lpstr>Plants</vt:lpstr>
      <vt:lpstr>Ethical Issues in Biotechnology</vt:lpstr>
      <vt:lpstr>Biotechnology in NC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Marcello, Anna S.</dc:creator>
  <cp:lastModifiedBy>Marcello, Anna S.</cp:lastModifiedBy>
  <cp:revision>4</cp:revision>
  <dcterms:created xsi:type="dcterms:W3CDTF">2015-03-03T17:04:49Z</dcterms:created>
  <dcterms:modified xsi:type="dcterms:W3CDTF">2016-04-06T16:07:25Z</dcterms:modified>
</cp:coreProperties>
</file>