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85D5-B311-4FAA-AF24-06CECE011AF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F11-8E03-4811-8E86-DE1E1DD1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2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85D5-B311-4FAA-AF24-06CECE011AF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F11-8E03-4811-8E86-DE1E1DD1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85D5-B311-4FAA-AF24-06CECE011AF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F11-8E03-4811-8E86-DE1E1DD1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3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85D5-B311-4FAA-AF24-06CECE011AF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F11-8E03-4811-8E86-DE1E1DD1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1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85D5-B311-4FAA-AF24-06CECE011AF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F11-8E03-4811-8E86-DE1E1DD1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94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85D5-B311-4FAA-AF24-06CECE011AF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F11-8E03-4811-8E86-DE1E1DD1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5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85D5-B311-4FAA-AF24-06CECE011AF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F11-8E03-4811-8E86-DE1E1DD1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29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85D5-B311-4FAA-AF24-06CECE011AF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F11-8E03-4811-8E86-DE1E1DD1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1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85D5-B311-4FAA-AF24-06CECE011AF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F11-8E03-4811-8E86-DE1E1DD1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0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85D5-B311-4FAA-AF24-06CECE011AF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F11-8E03-4811-8E86-DE1E1DD1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5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85D5-B311-4FAA-AF24-06CECE011AF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F11-8E03-4811-8E86-DE1E1DD1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7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A85D5-B311-4FAA-AF24-06CECE011AF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46F11-8E03-4811-8E86-DE1E1DD1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5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GENETICS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81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488" y="228600"/>
            <a:ext cx="8201025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62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981200" y="304801"/>
            <a:ext cx="4038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Dominant Allele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05400" y="304801"/>
            <a:ext cx="5562600" cy="5821363"/>
          </a:xfrm>
        </p:spPr>
        <p:txBody>
          <a:bodyPr>
            <a:normAutofit/>
          </a:bodyPr>
          <a:lstStyle/>
          <a:p>
            <a:r>
              <a:rPr lang="en-US" sz="3600" dirty="0"/>
              <a:t>Stronger gene</a:t>
            </a:r>
          </a:p>
          <a:p>
            <a:r>
              <a:rPr lang="en-US" sz="3600" dirty="0"/>
              <a:t>Ex. Brown hair, freckles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5154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981200" y="304801"/>
            <a:ext cx="4038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Recessive Allele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05400" y="304801"/>
            <a:ext cx="5562600" cy="5821363"/>
          </a:xfrm>
        </p:spPr>
        <p:txBody>
          <a:bodyPr>
            <a:normAutofit/>
          </a:bodyPr>
          <a:lstStyle/>
          <a:p>
            <a:r>
              <a:rPr lang="en-US" sz="3600" dirty="0"/>
              <a:t>Weaker gene</a:t>
            </a:r>
          </a:p>
          <a:p>
            <a:r>
              <a:rPr lang="en-US" sz="3600" dirty="0"/>
              <a:t>expressed when you have 2 recessive alleles</a:t>
            </a:r>
          </a:p>
          <a:p>
            <a:r>
              <a:rPr lang="en-US" sz="3600" dirty="0"/>
              <a:t>Ex. Blonde hair, no freckles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317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981200" y="152401"/>
            <a:ext cx="4038600" cy="5973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Homozygous	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72200" y="152401"/>
            <a:ext cx="4038600" cy="5973763"/>
          </a:xfrm>
        </p:spPr>
        <p:txBody>
          <a:bodyPr/>
          <a:lstStyle/>
          <a:p>
            <a:r>
              <a:rPr lang="en-US" dirty="0" smtClean="0"/>
              <a:t>2 of the same alleles</a:t>
            </a:r>
          </a:p>
          <a:p>
            <a:r>
              <a:rPr lang="en-US" dirty="0" smtClean="0"/>
              <a:t>Homozygous Dominant- 2 dominant alleles RR</a:t>
            </a:r>
          </a:p>
          <a:p>
            <a:r>
              <a:rPr lang="en-US" dirty="0" smtClean="0"/>
              <a:t>Homozygous Recessive-2 recessive alleles </a:t>
            </a:r>
            <a:r>
              <a:rPr lang="en-US" dirty="0" err="1" smtClean="0"/>
              <a:t>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24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52401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Heterozygous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67641"/>
            <a:ext cx="4953000" cy="4525963"/>
          </a:xfrm>
        </p:spPr>
        <p:txBody>
          <a:bodyPr/>
          <a:lstStyle/>
          <a:p>
            <a:r>
              <a:rPr lang="en-US" dirty="0" smtClean="0"/>
              <a:t>Having 2 different alleles (</a:t>
            </a:r>
            <a:r>
              <a:rPr lang="en-US" dirty="0" err="1" smtClean="0"/>
              <a:t>Rr</a:t>
            </a:r>
            <a:r>
              <a:rPr lang="en-US" dirty="0" smtClean="0"/>
              <a:t>)</a:t>
            </a:r>
          </a:p>
          <a:p>
            <a:r>
              <a:rPr lang="en-US" dirty="0" smtClean="0"/>
              <a:t>hybrid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4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Tall(T) is dominant over short(t)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TT</a:t>
            </a:r>
          </a:p>
          <a:p>
            <a:pPr marL="0" indent="0" algn="ctr">
              <a:buNone/>
            </a:pPr>
            <a:r>
              <a:rPr lang="en-US" sz="4800" dirty="0" err="1"/>
              <a:t>Tt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98638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    </a:t>
            </a:r>
            <a:r>
              <a:rPr lang="en-US" sz="4400" dirty="0" err="1"/>
              <a:t>tt</a:t>
            </a:r>
            <a:endParaRPr lang="en-US" sz="4400" dirty="0"/>
          </a:p>
        </p:txBody>
      </p:sp>
      <p:sp>
        <p:nvSpPr>
          <p:cNvPr id="5" name="Double Brace 4"/>
          <p:cNvSpPr/>
          <p:nvPr/>
        </p:nvSpPr>
        <p:spPr>
          <a:xfrm>
            <a:off x="381000" y="1387158"/>
            <a:ext cx="4648200" cy="1965642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43500" y="2016036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TALL</a:t>
            </a:r>
            <a:endParaRPr lang="en-US" dirty="0"/>
          </a:p>
        </p:txBody>
      </p:sp>
      <p:sp>
        <p:nvSpPr>
          <p:cNvPr id="7" name="Double Brace 6"/>
          <p:cNvSpPr/>
          <p:nvPr/>
        </p:nvSpPr>
        <p:spPr>
          <a:xfrm>
            <a:off x="7239000" y="1543278"/>
            <a:ext cx="3810000" cy="1580922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848600" y="1944470"/>
            <a:ext cx="1866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SHORT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6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tall plant (TT) is crossed with a short plant (</a:t>
            </a:r>
            <a:r>
              <a:rPr lang="en-US" dirty="0" err="1" smtClean="0"/>
              <a:t>tt</a:t>
            </a:r>
            <a:r>
              <a:rPr lang="en-US" dirty="0" smtClean="0"/>
              <a:t>)- </a:t>
            </a:r>
            <a:r>
              <a:rPr lang="en-US" dirty="0" smtClean="0">
                <a:solidFill>
                  <a:srgbClr val="FF0000"/>
                </a:solidFill>
              </a:rPr>
              <a:t>TT x </a:t>
            </a:r>
            <a:r>
              <a:rPr lang="en-US" dirty="0" err="1" smtClean="0">
                <a:solidFill>
                  <a:srgbClr val="FF0000"/>
                </a:solidFill>
              </a:rPr>
              <a:t>tt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981200" y="1905000"/>
          <a:ext cx="40386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</a:tblGrid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_________ % Tall</a:t>
            </a:r>
          </a:p>
          <a:p>
            <a:pPr marL="0" indent="0">
              <a:buNone/>
            </a:pPr>
            <a:r>
              <a:rPr lang="en-US" dirty="0" smtClean="0"/>
              <a:t>_________ % short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16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tall plant (</a:t>
            </a:r>
            <a:r>
              <a:rPr lang="en-US" dirty="0" err="1" smtClean="0"/>
              <a:t>Tt</a:t>
            </a:r>
            <a:r>
              <a:rPr lang="en-US" dirty="0" smtClean="0"/>
              <a:t>) is crossed with a short plant (</a:t>
            </a:r>
            <a:r>
              <a:rPr lang="en-US" dirty="0" err="1" smtClean="0"/>
              <a:t>tt</a:t>
            </a:r>
            <a:r>
              <a:rPr lang="en-US" dirty="0" smtClean="0"/>
              <a:t>)- </a:t>
            </a:r>
            <a:r>
              <a:rPr lang="en-US" dirty="0" err="1" smtClean="0">
                <a:solidFill>
                  <a:srgbClr val="FF0000"/>
                </a:solidFill>
              </a:rPr>
              <a:t>Tt</a:t>
            </a:r>
            <a:r>
              <a:rPr lang="en-US" dirty="0" smtClean="0">
                <a:solidFill>
                  <a:srgbClr val="FF0000"/>
                </a:solidFill>
              </a:rPr>
              <a:t> x </a:t>
            </a:r>
            <a:r>
              <a:rPr lang="en-US" dirty="0" err="1" smtClean="0">
                <a:solidFill>
                  <a:srgbClr val="FF0000"/>
                </a:solidFill>
              </a:rPr>
              <a:t>tt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1981200" y="1905000"/>
          <a:ext cx="40386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</a:tblGrid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_________ % Tall</a:t>
            </a:r>
          </a:p>
          <a:p>
            <a:pPr marL="0" indent="0">
              <a:buNone/>
            </a:pPr>
            <a:r>
              <a:rPr lang="en-US" dirty="0" smtClean="0"/>
              <a:t>_________ % short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7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tall plant (</a:t>
            </a:r>
            <a:r>
              <a:rPr lang="en-US" dirty="0" err="1" smtClean="0"/>
              <a:t>Tt</a:t>
            </a:r>
            <a:r>
              <a:rPr lang="en-US" dirty="0" smtClean="0"/>
              <a:t>) is crossed with another tall plant (</a:t>
            </a:r>
            <a:r>
              <a:rPr lang="en-US" dirty="0" err="1" smtClean="0"/>
              <a:t>Tt</a:t>
            </a:r>
            <a:r>
              <a:rPr lang="en-US" dirty="0" smtClean="0"/>
              <a:t>) (2 hybrids)- </a:t>
            </a:r>
            <a:r>
              <a:rPr lang="en-US" dirty="0" err="1" smtClean="0">
                <a:solidFill>
                  <a:srgbClr val="FF0000"/>
                </a:solidFill>
              </a:rPr>
              <a:t>Tt</a:t>
            </a:r>
            <a:r>
              <a:rPr lang="en-US" dirty="0" smtClean="0">
                <a:solidFill>
                  <a:srgbClr val="FF0000"/>
                </a:solidFill>
              </a:rPr>
              <a:t> x </a:t>
            </a:r>
            <a:r>
              <a:rPr lang="en-US" dirty="0" err="1" smtClean="0">
                <a:solidFill>
                  <a:srgbClr val="FF0000"/>
                </a:solidFill>
              </a:rPr>
              <a:t>Tt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1981200" y="1905000"/>
          <a:ext cx="40386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</a:tblGrid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_________ % Tall</a:t>
            </a:r>
          </a:p>
          <a:p>
            <a:pPr marL="0" indent="0">
              <a:buNone/>
            </a:pPr>
            <a:r>
              <a:rPr lang="en-US" dirty="0" smtClean="0"/>
              <a:t>_________ % short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68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charset="0"/>
              </a:rPr>
              <a:t>GENETICS 101…55</a:t>
            </a:r>
            <a:endParaRPr lang="en-US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70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0" y="366078"/>
            <a:ext cx="5105400" cy="4525963"/>
          </a:xfrm>
        </p:spPr>
        <p:txBody>
          <a:bodyPr/>
          <a:lstStyle/>
          <a:p>
            <a:r>
              <a:rPr lang="en-US" dirty="0" smtClean="0"/>
              <a:t>Passing of genes from parent to offspring.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5960" y="62881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Heredity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447800"/>
            <a:ext cx="38576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4864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66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1" y="1981200"/>
            <a:ext cx="37338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Asexual Reproduction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486401" y="1981200"/>
            <a:ext cx="4983163" cy="4114800"/>
          </a:xfrm>
        </p:spPr>
        <p:txBody>
          <a:bodyPr/>
          <a:lstStyle/>
          <a:p>
            <a:r>
              <a:rPr lang="en-US" sz="2400" dirty="0"/>
              <a:t>O</a:t>
            </a:r>
            <a:r>
              <a:rPr lang="en-US" sz="2400" dirty="0"/>
              <a:t>ne parent</a:t>
            </a:r>
          </a:p>
          <a:p>
            <a:r>
              <a:rPr lang="en-US" sz="2400" dirty="0"/>
              <a:t>Offspring is genetically identically to the parent</a:t>
            </a:r>
          </a:p>
          <a:p>
            <a:r>
              <a:rPr lang="en-US" sz="2400" dirty="0"/>
              <a:t>No variety 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5334000" y="1600200"/>
            <a:ext cx="0" cy="495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70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30680" y="655320"/>
            <a:ext cx="38862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Sexual Reproduction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570538" y="670560"/>
            <a:ext cx="4983163" cy="4114800"/>
          </a:xfrm>
        </p:spPr>
        <p:txBody>
          <a:bodyPr/>
          <a:lstStyle/>
          <a:p>
            <a:r>
              <a:rPr lang="en-US" sz="2400" dirty="0"/>
              <a:t>Two parents!</a:t>
            </a:r>
          </a:p>
          <a:p>
            <a:r>
              <a:rPr lang="en-US" sz="2400" dirty="0"/>
              <a:t>Offspring have traits from both parents</a:t>
            </a:r>
          </a:p>
          <a:p>
            <a:r>
              <a:rPr lang="en-US" sz="2400" dirty="0"/>
              <a:t>variety in offspring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5334000" y="1600200"/>
            <a:ext cx="0" cy="495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524000"/>
            <a:ext cx="1371600" cy="1371600"/>
          </a:xfrm>
          <a:prstGeom prst="rect">
            <a:avLst/>
          </a:prstGeom>
          <a:noFill/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600200"/>
            <a:ext cx="1295400" cy="1295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3788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7320" y="166134"/>
            <a:ext cx="5410200" cy="4525963"/>
          </a:xfrm>
        </p:spPr>
        <p:txBody>
          <a:bodyPr/>
          <a:lstStyle/>
          <a:p>
            <a:r>
              <a:rPr lang="en-US" dirty="0"/>
              <a:t>Unit of heredity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876" y="1441237"/>
            <a:ext cx="2393357" cy="1916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00808" y="196026"/>
            <a:ext cx="2544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Genes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47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6801" y="1"/>
            <a:ext cx="5334000" cy="4525963"/>
          </a:xfrm>
        </p:spPr>
        <p:txBody>
          <a:bodyPr/>
          <a:lstStyle/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/>
              <a:t>Various forms of the same gene</a:t>
            </a:r>
            <a:endParaRPr lang="en-US" dirty="0"/>
          </a:p>
          <a:p>
            <a:r>
              <a:rPr lang="en-US" dirty="0" smtClean="0"/>
              <a:t>COME IN </a:t>
            </a:r>
            <a:r>
              <a:rPr lang="en-US" b="1" u="sng" dirty="0" smtClean="0"/>
              <a:t>PAIRS</a:t>
            </a:r>
            <a:r>
              <a:rPr lang="en-US" dirty="0" smtClean="0"/>
              <a:t>!!!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381001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Alleles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0"/>
            <a:ext cx="2133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4958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85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0" y="152401"/>
            <a:ext cx="4038600" cy="4525963"/>
          </a:xfrm>
        </p:spPr>
        <p:txBody>
          <a:bodyPr/>
          <a:lstStyle/>
          <a:p>
            <a:r>
              <a:rPr lang="en-US" dirty="0" smtClean="0"/>
              <a:t>Physical characteristics </a:t>
            </a:r>
          </a:p>
          <a:p>
            <a:endParaRPr lang="en-US" dirty="0"/>
          </a:p>
          <a:p>
            <a:r>
              <a:rPr lang="en-US" dirty="0" smtClean="0"/>
              <a:t>Ex. Fur color, size, thorns on leaves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1200" y="289879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Phenotype</a:t>
            </a:r>
          </a:p>
        </p:txBody>
      </p:sp>
      <p:sp>
        <p:nvSpPr>
          <p:cNvPr id="5" name="AutoShape 2" descr="https://encrypted-tbn3.gstatic.com/images?q=tbn:ANd9GcSbYDJqeKvCwlljwjhRz83iVyuXx5wQ_1qp7eVpyBeqojqFvs3dgQ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learnscape.org/blog/wp-content/uploads/2008/12/picture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6" y="2552860"/>
            <a:ext cx="4429125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04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0" y="-15240"/>
            <a:ext cx="600637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genes</a:t>
            </a:r>
          </a:p>
          <a:p>
            <a:r>
              <a:rPr lang="en-US" dirty="0" err="1" smtClean="0"/>
              <a:t>Tt</a:t>
            </a:r>
            <a:r>
              <a:rPr lang="en-US" dirty="0" smtClean="0"/>
              <a:t>, TT </a:t>
            </a:r>
            <a:r>
              <a:rPr lang="en-US" dirty="0" err="1" smtClean="0"/>
              <a:t>tt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866900" y="152401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Genotype   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8" name="AutoShape 2" descr="data:image/jpeg;base64,/9j/4AAQSkZJRgABAQAAAQABAAD/2wCEAAkGBxIQERUTExITFRUXFRUSFhYXFBkXFxQYGRsYFhYXGxgYKCggGBslHBMXLTEhJSstMS8vGh83RDMsNyktLisBCgoKDg0OGxAQGy0mICUxLCwsLCwsLCwsLCwuLC0vLCwsLCwsLDQsLC8sLCwsLCwsLCwsLCwsLCwsLCwsLCwsLP/AABEIAOAA4AMBEQACEQEDEQH/xAAcAAEAAgIDAQAAAAAAAAAAAAAABQYEBwIDCAH/xABREAACAQIDAgcJCwkGBQUAAAABAgMAEQQFEiExBgcTNUGT0hYXIlFTYXSxshQyUlRVcYGEtNHTFSMzNEJEc5GVYnWSlKHBJHKCg8IloqOz4f/EABoBAQADAQEBAAAAAAAAAAAAAAACAwQBBQb/xAAyEQACAQIEBQMDBAEFAQAAAAAAAQIDEQQSMTITFCFBUTNhcQWB8CJSkbGhFULB0eEj/9oADAMBAAIRAxEAPwDRtAKAUAoBQCgFAKAUBauDfF/jswh5fDojJqKXaRVNxYnYfnFRckiEpqLsyV7z2beSi65PvrmdHOLEd57NvJRdcn30zocWI7z2beSi65PvpnQ4sR3ns28lF1yffTOhxYjvPZt5KLrk++mdDixHeezbyUXXJ99M6HFiO89m3kouuT76Z0OLEd57NvJRdcn30zocWI7z2beSi65PvpnQ4sR3ns28lF1yffTOhxYjvPZt5KLrk++mdDixHeezbyUXXJ99M6HFiO89m3kouuT76Z0OLEd57NvJRdcn30zocWI7z2beSi65PvpnQ4sR3ns28lF1yffTOhxYjvPZt5KLrk++mdDixKpwjyCfL5uQxCqsmlXsrBhZt20fNUk7k4yTV0RddOigFAKAUAoBQCgFAei+IXmo+kS+pKoqamSvuNjVWUigFAKAg8xzt1kaOJUOiyu7k2DEBtIVffWVlubjf07bbcPg+IszZuoYTiRzNka3CmViYljRJVsWc3eMIfelR4JLEqwtew03udgN8fp36ur6F8fpyzdX0/yZMGbYhLs2iVBtKqhSS3SVNyrnxLYfPXKuBil+lnKmChb9OpYoZVdVdSGVgGUjaCCLgjzWNea007M8xpp2Z0ZpmMWFiMszhI1KhmIJA1MEW9r7NTDb0fNRK4Sb6IxIeEWGZJX5QoIQGkEkckTIpvpbRIAxU2NiBYkEbxTKzuRmLiuE8ZgmkhuXi0ao5YpImAdgFJSQK2kjVY2sbHxGuqPXqdUOvU7Vz9EbF8sQiQTxwKQGZn1xQyABRcs5aawVRc7NlMvgZdLHYOEmF5MymQqqyLCweORHSR7aFaNlDqTqW1xtBB3GmVnMjMnK81ixIYxlvAbQ6vG8bo1gwDJIAy3VgRcbQa41Y44tambXDgoBQHnHj251P8GL/etFPQ2UdpryplooBQCgFAKAUAoBQHoviF5qPpEvqSqKmpkr7jY1VlIoBQCgNezY0IgFmZ3ZzZQSWZnO2+5QWbYWIG6voqGWMFfwfRUklFfBgnGFXAdHRjs8JdnmGtbqenprbFxkuhpVmuhP5dJurNViUVETeQHTysfQsmpB4lkUOR/jMn0Wrw8XG07njYyKU0/Jh8P1Y4FgttXL4O1xcX90wWuB0ePzVnhqZ6epiZlkWJxRmlcQxOUwyQoHZ1Jgm90gyPpBCs9lsAbC53mw7mSJKSXQ+47JcTiTiJHWKN5IYcPGgkLiySGVmd9I3lyAADu89gukFJIZrwallad1K3bGRYuNRLJFrCYeOBkaSPwoydL2K3t4O/aKKSOKaA4PSMgtEI291YSdteKlxDOkLq5u0gOlgA1lFxu2joZkdzonMFgmTEYiU20y8lpsdvgKVN/FtqLfQg30SJCuERQCgPOPHtzqf4MX+9aKehso7TXlTLRQCgFAKAUAoBQCgPRfELzUfSJfUlUVNTJX3GxqrKRQCgFAa0zbDTwTtCqgHQkkUhF1ZYZXYDYR4X56MMD599xXu4WcasUvB7+GqRqwXt0Z0Z5iQ8IlG6yTjx2UiS3z2Fq301+k100TuWLuqqsyqoTuSbZZ2G4cnH/1KCzfPskX6QfFXh4x/qR4+MfVImKyGI+O4UEkgAAkkmwAG8k9AoCDh4XYCQ6ExcNzfSdVla2/SzeC9rdBNSysnkl4K3wczjGvjoQ2IaXBzJPyTSRRxvMYgpMoCKCsZ1jTfabE2sRUmlYnKKy+5sGqykUAoBQCgPOPHtzqf4MX+9aKehso7TXlTLRQCgFAKAUAoBQCgPRfELzUfSJfUlUVNTJX3GxqrKRQCgFARmfZYcRH4B0yrcxsd1yLaW2G6HZceYEWIBq6jXlSlmiXUa8qUrooOb8GMbDExZoWis8snJqRyQBBZV1klg12NrdDbritdX6tUjB5IK/z/wCGqt9WqRg3Tgr27v8A8X9osXBvKpJ4UlknsHFwsK6CBuKs7Fje4N9Omx6ar/1GdSCdkrkF9RlUgpJLqvktWGw6RKERQqjcB/Mnzkkm5O8mscpOTuzJKTk7s7a4RK3w1Cv7kik/QS4tI5gfesNEjRxt/ZaVYxY77gdNSiWQ7kpnuAw82GlixCoYeTbWGsFVQL6h8Era4I3WribuRi3foY/A+aSTAYV5b8o2HiLEixJKjaR0E12WonuZMVEiKAUAoBQHnHj251P8GL/etFPQ2UdpryplooBQCgFAKAUAoBQHoviF5qPpEvqSqKmpkr7jY1VlIoBQCgFAcJ4g6sjC6sCpHjBFiP5GgITgxlE2D5SNpFeG+qLfrBPvri1hfzdNzsvaqqVPIst+nYpo0nSWW/Tt7exPVaXCgMbMcBFiImimQPGwsyncekHzEEAgjaCAaJ2OptdUQp4HxtZZsRi54gQRBLNqjNtoDWAaUeZ2YHpvUs5PP4LGKiVigFAKAUAoDzjx7c6n+DF/vWinobKO015Uy0UAoBQCgFAKAUAoDfPEvwbjxOW8o02LQ8tItosVLEmwLt0oQL+esWIqyjOyOqEXqi+dxUPxrMf6hiO1VHMT9v4O8KPgdxUPxrMf6hiO1TmJ+38DhR8A8C4fjWY/1DEdqnMT9v4HCh4Pg4Fwn96zH+oYjtU5if4jnCh4PvcVD8azH+oYjtU5ift/B3hR8DuKh+NZj/UMR2qcxP2/gcKPgdxUPxrMf6hiO1TmJ+38DhR8DuKh+NZj/UMR2qcxP2/gcKPgq0OS3zHF4c4vMOTijwrIPd09wZBIXudW33gr1MFFVY3kiuUIrsSncynxrMP8/iO1WzlqfgjlXgdzKfGsw/z+I7VOWp+BlXgdzKfGsw/z+I7VOWp+BlXg4pwcjYXGLx5HmzCc/wDlTlqfgZV4OXcynxrMP8/iO1TlqfgZV4HcynxrMP8AP4jtU5an4GVeB3Mp8azD/P4jtU5an4GVeB3Mp8azD/P4jtU5an4GVeDSnG5ghBmGgPK/5qM6pZXlfbq/ack22bqz1YKMrInHQpVVnRQCgFAKAUAoBQCgPSfEDzT9Yl9SV5uK3k46GyKzExQFJ45j/wCi4r/s/wD3R1fh/URGWhr7gnh2wuZZYzYV8vjmiK3GIM641igtqUG0dy4Nj4x4q0VHmhLrf/gitTe9YCwUAoBQFEw/PGYfwsD7M1e59N2MpnqTlemQFAfG3GuMGmuCedY3A5MuKiGHMEcxDxsG5SQM4UkMDZNrAAWPj81ZISlGF0SNxQSh1VhuZQw+Yi49da07oidldAoBQGguO3nP/sRf+VYa+8kigVSdFAKAUAoBQCgFAKA9J8QPNP1iX1JXm4reTjobIrMTFARvCHJYsfh3w02rk306tJ0nwWDix+dRUoTcHdHGrkLlfF7goJopr4iV4f0PLTvIItlvBU7Bs9Q8QqyVeTVjmUtlUkhQCgFAUTD88Zh/CwPszV7v03YymepOV6RAUB8NAU2Li1wSosQfE8kH5RojOeTlboLpu6Oi1U8CJ25cgLVccPtAKAUBoLjt5z/7EX/lWGvvJIjuLDg3DmWN5CcuE5J5PAIBupW20g7NtZ5OyIVJOKujbPeUy34eK6xOzVXEZRx5DvKZb8PFdYnZpxGOPId5TLfh4rrE7NOIxx5DvKZb8PFdYnZpxGOPIjcz4o8vinwiBsQVmnaJ7yLfSIJpRay7DqiX6L1ydVqLZbRqObsyc7yOV+PE9avZrLzczTlQ7yOV+PE9avZpzcxlQ7yOV+PE9avZpzcxlR28AOCyxxYmKPE4uNIsbiIlVJVAspUAnwdp89KtTqm0tAkWfubPx7HdcvZqrieyO2Hc2fj2O65ezTieyFh3Nn49juuXs04nshYdzZ+PY7rl7NOJ7IWHc2fj2O65ezTieyFh3Nn49juuXs04nshYdzZ+PY7rl7NOJ7IWHc2fj2O65ezTieyFitYbg6Pypil91Yv9XwjluVGpiWxC2J07QAgt85rdQrSUOnQz15ONrE13Lj45jeuXs1dzFTyZ+NIdy4+OY3rl7NOYqeRxpDuXHxzG9cvZpzFTyONIdy4+OY3rl7NOYqeRxpDuXHxzG9cvZpzFTyONIdy4+OY3rl7NOYqeRxpDuXHxzG9cvZpzFTyONIdy4+OY3rl7NOYqeRxpGi+OrACDMVUSSyXgjbVI2pvfOLXAGzZUlNy6s0U5Zo3MjiF51+ry+tKjU0I1tp6LqgxigFAKAguEH61l3pcn2XE1Gpsf53NOG3FnrAbxQCgKzwG3Y3+8cV61q2r2+ERRZqqJCgK1NwpYm8UAeO+x2l0Fx8JFCtcHo1Fb16tL6VUnG7dn4LVRbMc8Lmmt7nQBdzNKDcONjIEU7dJBBbVa42X31Oj9Ik7uo7fBJUH3JDLs+ZnVJo1XWdKSIxZC1rhWBAKE2Nt42WvcgGjFfT5Uo5ou6ISp26ona84rFAKAq2F53xfomD9vFVto+n9zHiuxP1YYxQEJj8+KuyRRB9B0szycml7XKqQGLEXF9gHRe4NtdHByqLNexto4N1I5m7GG3Csv4EUVpFNpNZ8CPZdbFf0hIIIAtYbyDYG2H0+WZ5n0LY/TpXeZ9P7O+DPZE2zImj9qRCRo/tMjXsg6SGNt9rXIjVwTirxZGrgbK8X9iwVhPPFAKA878fvOi+jR+1JV9PQ2UNpw4hedfq8vrSlTQVtp6LqgxigFAKAguEH61l3pcn2XE1Gpsf53NOG3FnrAbxQCgKzwG3Y3+8cV61q2r2+ERRZqqJEbwkkK4WYqSDoIuN4vsJHnsTbz1dhoqVaKflHYbkUbG4xFbk0BJUe8RSxVRboXcACv8x46+yg4rU3RstTDwGMQkqthY3K2sRqJJJU7Rc3/ANavaTXQta6Fhw8YlQo17EbxvU7wwPQwIBB6CBWGtEyz6FpybFNLBG7W1lRrtu1jY9vNqBr5KtDJUcfDMzVmZtVnBQFWwvO+L9Ewft4qttH0/uY8V2J+rDGfGOw0Oo12mNVYogSS8iCTSBd3dxrdrDxsWJPz19JTUYo+kikjFgxq6yPesdpDKVY2sL2axOwD/StSUWuhfZNFhy977DtB2EHp81ZKqM1RE1wec8m0ZN+ScxA9OmyvGCTvIjkQX6bV4eIjln0PFxUMtTp36/n3JSqDMKA878fvOi+jR+1JV9PQ2UNpw4hedfq8vrSlTQVtp6ExuNjhXVI2kXsNhJY77Ko2sdh2AdBqqMJTdoozQhKbtFGDHwiwxDXcppGoh43QkbB4IYDVtYCwubkVZLDVY2utS2WFqxtdanTHwlQnbBiFX4ehGB/6EYyf+2rZYKolfoWvA1Er3Xx+dP8AJL4edZFDowZSLgg3BrK007MySi4uzIbhB+tZd6XJ9lxNQqbH+dy/Dbiz1gN4oBQFZ4Dbsb/eOK9a1bV7fCIos1VEjAzzCtNh5ES2or4IJsCw2gE9AJFr+eraE1Tqxk9EzsXZpmtMJjmWTahULLPBKH2OGll1Js8w5IXvtDeYX+uhaazxfQ25U1dHzGG2IjPjDx/SbOP9I2/nWxdFcuW0s+VjdWOsZahYODJvhkPQxkdT41aR2Q/SpB+mvlMX60jNLUlKznBQFWwvO+L9Ewft4qttH0/uY8V2J+rDGfGFwR4xah1GrZZZMO5Qx2kg5N3vuaNIzFdLe+Da5Sp6De+24r6Ck1VWaJ9HTlGqsyep2Z621H3hZFb6GuhP8nJ+itkNty+GhO5YN1UVimoTeQDwsSegzix8emGFG/kykfODXh4t/rXweNjH+pfH/LJesxjFAed+P3nRfRo/akq+nobKG04cQvOv1eX1pSpoK203JnkxbEkHdFGukf2pCdR/lGoHztW3AU1ZyNWAgsjl5K5i5EkdTcExuWFiDZtLJt+hz9Nq9iMLnqxj0JPAz3qqpErnEmsokMcxT9iUNKB8GRba/wDEGBt41c9NeNjKf+48nG01bP8AYcIP1rLvS5PsuJrz6mx/ncz4bcWDHzmOKRxYlUdxfdcAkX/lWFK7sbmamy/jUxphw2IkhwTxzziDkYZH90qbsurkzcW8HZ47ruvWt4eN2lfp/BHMbgrGSKzwG3Y3+8cV61q2r2+EcRZqqJCgKlww4PSzXfDqrmSyyIz6BsBtKrjaGFlG47lItbb6eB+ocussldFkKzh2uUrMcHjYJI+XijurhFcMTHLIydBOkrZXa5tbY3irbU+uJZVGHfr1/goxH1SVJxiqfRu17pa6F8wXBuQgCeVdP7UcQIDeNWkbwmX5gt/muKyV/qkpq0FYvdW/YsqqALAWA2ADcK8orPtAKAq2F53xfomD9vFVto+n9zHiuxP1YYxQEJwmyt5lDxAGVVKhWNlkViCVJ6CLXB6Nuw3rThsS6Lva5qw2JdF6XRQc0yrG4dAJY05NSj61YyBV12SJrhSTcKNnQR5zWqt9Y4cG4wv9+3c04j6wqUHKNNv7pfJbskyqeWJHeRI1dQ9ohqbSdo/ONsBIO2ym3QemoVPqDkukTk/qGZdI/wCSzYXDLEgRBZRsA3+ckk7SSSSSdpJNYJScndnnyk5O7O2uERQHnfj950X0aP2pKvp6GyhtOHELzr9Xl9aUqaCttNp8LZVTFAS3CSCM9PhpGszFRba3hKt1HQ4H7VbsC/8A5tLybcA70unn/oiIcPFJhotUSho0ETXUBlZQA1iNovv39Ir06UbOzPQimpHdwectGhJubAN/zDwW/wBQanU0O1Czwn87hv4jj/4ZT/sK8jF7GeZivTf53O3hB+tZd6XJ9lxNeTU2P87mHDbiezKIvDKqi7NG6geMlSB66wxdmbmaSwHF9mPuSHDDL8Ph50l5T8oe6E5VRqLbo/C2Agbzu/ludaGZyvdeCFmb1UWA238/jrATK1wG3Y3+8cV61q2r2+EcRZqqJCgFAQ/CrJRjcO0VwGuHQndqAIsbdBDML9F641dWM2Lw/HpOF7eH7nfkHujkFGJAEo8EkNq1AbAxtsuen/bcO/JZR4mRcTX2JGhaKAUBVsLzvi/RMH7eKrbR9P7mPFdifqwxigFAY2Z4MTwvExIDqVuN633MPODY/RUZJSTTOSipJp9yM4KYTEwRmGcJpQ2iZWvqU3NrdAGy3mNui5hSjKMcsuxXRjKEcsne2j9vcnKtLRQCgPO/H7zovo0ftSVfT0NlDacOIXnX6vL60pU0Fbab6z7K1xUJQhdQKyRk7lkQ6kOzba4sbdBNQo1XTmpIpoVXSmpI11i8S8LyloJ1j1WkYxnQkgIjBD7nVrKLjxLs2m3tw+oUNXL/AAz2o46ha7l/h/8ARkcFJHkBVIJXbUzsRoCDWxYXcsBuO7fs3VV/qdCqm4vz2ZTH6lh6ybjLTpo/+i8ZXlrq/KzFdQBVEUkrGDbUSxtrc2G2wsNg3knzsRiOJ0WhgxGIVT9MdDo4QfrWXelyfZcTWSpsf53I4bcWesBvFAKArPAbdjf7xxXrWravb4RFFmqokKAgeEXDHA5e6R4qbk2dSyjkpXuAbE/m1NWQpSn1ijjdjlg+F2Bmwr4uPEK0EYJkcK10ttN0trBsd1q46UlLK11F0YmT8YOWYuVYYcUrSN71Wjkj1eYGRQCdm4VKVGcVdo5dFnqokKAUBVsLzvi/RMH7eKrbR9P7mPFdifqwxigI3P8APsNgIxLiZeTQsIw2lmuxBIFkBO5T/KupN6EoxctDGyDhbgceSuGxCSMo1FbMrW2C+lwCRcjb5xRxaOyhKOpk5BnkGOiMsDFkDtHcqV8JbXFm29NGrHJRcdSSrhEUAoDzvx+86L6NH7UlX09DZQ2nDiF51+ry+tKVNBW2nouqDGfGUHeL/wD5tFDpUcvSTBZhIhjdocS2tWVSyoxJbbb3u12B82g7r2oinCo1bo+v3M0FKFWSt0l1+H3uW+rzQQXCD9ay70uT7LiajU2P87mnDbiz1gN4oBQFZ4Dbsb/eOK9a1bV7fCIos1VEhQGpOM+YpneXMMSmFIhm/PyKrJHscbVYgG+7aemtlD05dLkHqQvB+YfkzPkDCazO5xagqmIL6ibL71bWJ8H4Y815yX64f0cMDLMX+cyQtjIsboeNFwiIFkw2oKLsyElipC++tfT89pSXSfS3uD0JXnFgoBQFWwvO+L9Ewft4qttH0/uY8V2J+rDGKA1vx7m2Ag2hf+Mi2ncPAl21OnqX0NWRvBXF34QEtiose8mEI5eFVRIQpuVKoSpvpG2/7QqT2kpbPBUMuxkcWUzTJj5YsXFiiYYVm0jayX/ND34I1XY397boIMu5Y75rW6HoLASO0UbOLOUQuPExALD+d6oZjep30OCgPO/H7zovo0ftSVfT0NlDacOIXnX6vL60pU0Fbaei6oMYoBQCh0guEH61l3pcn2XE1Cpsf53NGG3FnrCbxQCgKzwG3Y3+8cV61q2r2+ERRZqqJCgMbFZfDKQZIo3IFgXRWIHi2iuqTWhyxyGEjCcnyaaDsKaRpP8A07qXd7g4YbLoYjeOGJD41jVT/MCjk3qLGVXDooBQFWwvO+L9Ewft4qttH0/uY8V2J+rDGKA6MXg4pl0yxpIoNwHQOAd17N07T/OidjqbWh8weAhhvyUUcd9+hFS/z6QL0bbOuTep0DI8LdD7mw90JZDyKXRjvZTbwTsG0eKu3YzPyZ9cIigFAed+P3nRfRo/akq+nobKG04cQvOv1eX1pSpoK203dmGOxTYs4bD8goGHWcvKrvtLsgXSrLcELvvstuN9lSStdmdRVrsjos/kk0zR4fVKcBNMIw7XMiOimIfskFr2bTfd47V2xLKl09zFx+dYiTCMUxMJkXE4JTpgmgdFknjQq8Uj6wDfebal1i3SFlc6opPTyOFmLkWPHoxXlEywScpGXTaWxAGlSxC20b9+3fsFi7CKXT5M3hzEzvgFWSSInFtZ4yodf+HxG4sCNu7d01OjBTlllodo9JM4fkab5SzD/HB+FWzkaPg05mPyNN8pZh/jg/CpyNHwMzH5Gm+Usw/xwfhU5Gj4GZmBwY4Ou3uq2YY9LYuUHRJENRKoxY3jPhEt0WHmrDWpwjK1impVlF2RN9zEnynmXWw/h1Vlh+1FfMTHcxJ8p5l1sP4dMsP2ocxMdzEnynmXWw/h0yw/ahzEx3MSfKeZdbD+HTLD9qHMTHcxJ8p5l1sP4dMsP2ocxMdzEnynmXWw/h0yw/ahzEx3MSfKeZdbD+HTLD9qHMTHcxJ8p5l1sP4dMsP2ocxMrkeRyDMsQnu/HXGHwra+Ui1tdsR4JPJ2sLbNn7RrZhqUJpqxbF51eRK/kGX5SzDrIvw61crTO5I+B+QZflLMOsi/DpytMZI+B+QZflLMOsi/DpytMZI+B+QZflLMOsi/DpytMZI+B+QZflLMOsi/DpytMZI+B+QZflLMOsi/DpytMZI+B+QZflLMOsi/DpytMZI+B+QZflLMOsi/DpytMZI+DS/HDhWix6q000x5BDrlKlvfPsuoUW2eLpNUVIKDsicUkuhm8QvOv1eX1pVFTQrrbTd2OyDlsWZy7ovudYAY5GSQHW7N73ZpIZfPcdFr1UpdDOp2jYykyKBQoRWjCQnDJodkKRkqbAg3Bug8LfXMzOZ2dR4NwMsgcySGXkw7tI2v802uLSy20aWJI022m9MzGdnKfg9BIsiuHflYBhZC0jFmjBdgL333lbbv2+amZjOzA4X/AKbL/S2+zYir8L6iLKOrJCvWNAoBQGJwR/e/TJPYiryMT6jM1bcWCqCkUBETcIoVYgCRwpKsyRkqCNhsf27HZ4N9uzorRDCVZK6Rqhg6slex1S8JoiQIVabYGJWyqtxcBi1vCsfegEjZe1xUqeDqT66EqeCqS6voZWAzlJWCMrxub6Ve1mttOllJUm22172BNqrq4edPqyurhp0+r0JKqTOKAUBUxzrivRcH7eJr0MF3NdLaS9biwUBjnE3YqkckjLbUEW4W4vYs1lBsQdN72I2bRVU60Y9GLHCLHco2iKOR5B75NOgx+eTXbRfovtYbQCLmuSrwSudsdkszxkCaJ4wSFD3Voyx2AalJK3NgNQFyQBckVyFeMugsd9XnBQCgNC8ePOS+jx+1JWGvvJI7OIXnX6vL60rNU0Kq209F1QYyvZpiJsRivccMrQKkSzzyqFMhDs6RxR6rhSeTcliDYAAbTcSXRXLEkldmLjY5stMcoxMs2HMscM0c7B2TlWEaSxyWDbHdbqbggm1iNrcdVpdC11EqK1wv/TZf6W32bEVowvqIvoaskK9Y0CgFAYnBH979Mk9iKvIxPqMzVtxYKoKTCzvENFh5XQ2YIdJtcKTsDEdIF7/RU6UVKaTLaMVKokynY3ERwKqlgqgBF1MBewsNp3mwr6SnFH0UFcxMA6oLLu1M30sxdj/NjVzp2RZKJOxxmVLBtLAhkb4DjarecX3jpFx01hrRTVmZKkVoyyZdiuWiSS2nWqsV+CSNq/Qbj6K8KccsmjwqkcsnHwZFRICgKmOdcV6Lg/bxNehgu5rpbSXrcWHwm1AZeSSRw4OOSSRVDqJndmCrqls52ncLtYDxACvInJydyZl4GOK7yxFW5VldmVgwYhVjBBHRpQVXcGTiIFlRo3F1dSrDxgixFTiwVnB6gGjc3eN2iY9LW2ox87IyE+djXqUpZo3IMyKsAoDQvHjzkvo8ftSVhr7ySOziF51+ry+tKzVNCqttPRdUGMgc2y+dMSMXhQjsYxBNC7aBKisWjZX2hZELvvFiGIuLA1JNWsyyLTWVkbhJ583WBzCIMHrSchnDyzmNtUaaU8GNA6KSSSTpAsL3rvSJJpQ+S4VApK1wv/TZf6W32bEVowvqIvoaskK9Y0CgFAYnBH979Mk9iKvIxPqMzVtxYKoKSP4QRM+GlCgsdN9I2lrWJUDpJAI+mrKLSqJvyXUJKNSLfk1/gMbGZhIF1FziIXkAGwmX8ypJ220xAW6NS+M176TfU+gs/wCjqliWPErpVVDh1OkAamFmXdvNg9aoqyLloWrK+islYzVCZ4PfoB/zzW+blXsf5V4Vf1GeHifUZJVUUCgKmOdcV6Lg/bxNehgu5rpbSXrcWHxhcH5qAgsJjY9UUmgu+EEQdbAnDRxwFZyb+9Iae9htfQLXAuPKfToyZZs0wkcUkU6oisJlWR1UBnWQGKzEbWXXIh2/BB6KqfgE0ldiCr/vOL/jp9nw/wB1ejh9pFndWg4KA0Lx485L6PH7UlYa+8kjs4hedfq8vrSs1TQqrbT0XVBjMLNIsQwX3PLFEb+EZITKCPEArpY/TXVYlG3crXFnDiRgsOzzQtCYjpRYWVwdRsTIXIPT+yN9Sna5ZVtcuVQKStcL/wBNl/pbfZsRWjC+oi+hqzvzJiIZSCQRG5BG8EKbGvVloaDW/BXhvPh8BhZMTBNJCztFJjHmDEMXex0G7MoGy5I96fNfPCq1FXX3O2No1pOGJwR/e/TJPYiryMT6jM1bcWCqCkUBSOF+UNGzSRQu4mdWIhTVJHMALSadxU8mtySLEdOrZ6WExkYRyTv/AGephcZGEctS/wDZVsRjZOWTlMPIrxt4abCS7JZVWxIYkSg2uDtFaan1bDwtHq7vwy6r9Ww9O0bt3duif5/Fy8YDLsS4F19zqRtJYNKPMFW6Kf7RY28RrPWxsXtK6uNh/t6/0WTDwLGiogsqgKo8QGwCvNbbd2eXKTk7s7K4RFAVMc64r0XB+3ia9DBdzXS2kvW4sFAYGKYYd2xAhMoaLkZkRbySJfwNI/aK6m8E22OdotY5cTTusyGayIrG8LykAgkgxAYNF4UgRS8AcHU1idMhCFdtgWN9gNh5laSpfqmn/BTXxdOjHNK/2RYouEU08YaHDtFqFw2IK3AO5hHGWLfMWStlKhKST0L4zurnDDQaBa5YklmZvfOzG7MbbN/QNgFgLAAVvjFRVkcO2pAUBoXjx5yX0eP2pKw195JHZxC86/V5fWlZqmhVW2nouqDGKA+IoAsAAPENgodPtDhWuF/6bL/S2+zYitGF9RF9DVmXi4eUjdL21Ky332uCL/616rV0aChw8Xc3uaHByY0PhY5OVdBAFZjqZtIfUbL4R332k+YChUXZK/Q7c2DWg4YnBH979Mk9iKvIxPqMzVtxYKoKRQCgILhllLYnD2j/AEiMJUANiSAVIB8elja/SBVVaDnGy11RVXpucLR11XyjNyLGvPAryRvG/vWVlKbRsLANt0neL1OLbV2rFkJOUU2rexIVI6KAUBUxzrivRcH7eJr0MF3NdLaS9biwUAoDDzfB8vC8ewFl8EncGHhKT5tQFU4ilxacoeVYrrU1UpuD7qxg8FppeS5KWN0aKyAsLBl26bHc1gLEi43Hp2U4KVTh5Kis49Pn3RVhXU4eWouq6fPuiarYaRQCgNC8ePOS+jx+1JWGvvJI7OIXnX6vL60rNU0Kq209F1QYxQCgFAVrhf8Apsv9Lb7NiK0YX1EX0NWSFesaBQCgMTgj+9+mSexFXkYn1GZq24sFUFIoDHxOOiisJJY0vu1uq38dr76WOpN6H1sbEIzKZE5NQWZ9Q0ADaSW3AClhZ3sc8NiElRXRldGAZWUgqwO4gjYRQNWOyhwUAoCpjnXFei4P28TXoYLua6W0l63FgoDrlnRLBmVdR0rdgNR8QvvPmFcbSBydwoJJAABJJNgAN5JO4V0HyKRWAZSGB2gggg/MRvoncHOgFAKA0Lx485L6PH7UlYa+8kjs4hedfq8vrSs1TQqrbT0XVBjFAKAUBWuF/wCmy/0tvs2IrRhfURfQ1ZIV6xoFAKAxOCP736ZJ7EVeRifUZmrbiwVQUigNW8amHaXM8rRYYpi3LgRzbI32LsbYdn0dFWQ0ZopbWQ2Qxchh8/gdRFKI3cwxm8EamN9PJm97+FtuBsC+cCT7EpdXFmZlGbY3A4bKJfdKSQYhocKcMIlAVWGkMr7XLi23ba+zdsrjSdw4qTasbfqoyigFAVMc64r0XB+3ia9DBdzXS2kvW4sFAULjT1a8t0adfu6PTqvp1XGnVbba9r1RW1XydRi4/OsUDmeAxTxylcvmxEcqR8n4JjsVZbn4Yt82832Rcpfqi/AMDJs7xuBwOWzF4Ww0rphjCIzrAYtZ+UvtbwW2WAGwbd9cjKUYp9gbWNajgoBQGhePHnJfR4/akrDX3kkdnELzr9Xl9aVmqaFVbaei6oMYoBQCgK1wv/TZf6W32bEVowvqIvoaskK9Y0CgFAYnBH979Mk9iKvIxPqMzVtxYKoKRQEJwh4J4PMCjYqHlDGGCHlJE06rX/RsL7hvrqk1oTjNx0OOXcDsBh4JcPFh1SOZSkoDOWkUgixcnXbwjbbsuaOTYc5N3OjL+AeXQSxzR4YK8QtH4cjKh3agrErq/tWvfbv213OzrqSasWSolYoBQFTHOuK9Fwft4mvQwXc10tpL1uLBQEVn3B/D44RidSwjflFAYr4Xn07ahKClqDEwPA/CwjEACRjiUMUrySs8jIQV06m2gWPz7B4hXFSSv7i50YPgHgoniZUkIhOqONpXaNX369BNtV/9dtcVKKO3LPVpwUAoDQvHjzkvo8ftSVhr7ySKtwV4STZbPy8AQvoaPw1LCzWvsBG3ZVDVzkoqSsy4d+vM/g4Xqm7VR4aK+BEd+vM/g4Xqm7VOGhwIjv15n8HC9U3apw0OBEd+vM/g4Xqm7VOGhwImFmPGxj52hZ1w94ZDKlo2HhFHj2+FtFpG/wBKlBZHdEo01HQ7e/BmPwcN1bdqr+PMnYd+DMfg4bq27VOPMWHfgzH4OG6tu1TjzFj5lvG7j4OU0x4Y8pI0zao398wUG1nGzwRVE1nd2QlSUndmZ37sy8lhOrk7dQ4aI8CI792ZeSwnVydunDQ4ER37sy8lhOrk7dOGhwIjv3Zl5LCdXJ26cNDgRHfuzLyWE6uTt04aHAiO/dmXksJ1cnbpw0OBEd+7MvJYTq5O3ThocCI792ZeSwnVydunDQ4ESPHGvjvdEmI5PDa5I44mGh9Noy5Ww13v+da+3xVdTk6ehOMFFWRk9+PMPJYXq5O3VvMSJWHfjzDyWF6uTt05iQsO/HmHksL1cnbpzEhYd+PMPJYXq5O3TmJCw78eYeSwvVydunMSFh348w8lherk7dOYkLDvx5h5LC9XJ26cxIWHfjzDyWF6uTt05iQsVLhTwjmzGYTTLGrBBHZAQLAkjYxO3wjVU5uTuzp//9k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990600"/>
            <a:ext cx="11640848" cy="501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4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Widescreen</PresentationFormat>
  <Paragraphs>54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Office Theme</vt:lpstr>
      <vt:lpstr>GENETICS 101</vt:lpstr>
      <vt:lpstr>GENETICS 101…55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Tall(T) is dominant over short(t)</vt:lpstr>
      <vt:lpstr>A tall plant (TT) is crossed with a short plant (tt)- TT x tt</vt:lpstr>
      <vt:lpstr>A tall plant (Tt) is crossed with a short plant (tt)- Tt x tt</vt:lpstr>
      <vt:lpstr>A tall plant (Tt) is crossed with another tall plant (Tt) (2 hybrids)- Tt x Tt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101</dc:title>
  <dc:creator>Marcello, Anna S.</dc:creator>
  <cp:lastModifiedBy>Marcello, Anna S.</cp:lastModifiedBy>
  <cp:revision>1</cp:revision>
  <dcterms:created xsi:type="dcterms:W3CDTF">2014-11-14T16:47:44Z</dcterms:created>
  <dcterms:modified xsi:type="dcterms:W3CDTF">2014-11-14T16:47:52Z</dcterms:modified>
</cp:coreProperties>
</file>