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E3F3-2E55-44B4-9A10-A00BBD6550F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E892-3A14-407B-BC11-695B4C1DB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7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E3F3-2E55-44B4-9A10-A00BBD6550F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E892-3A14-407B-BC11-695B4C1DB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5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E3F3-2E55-44B4-9A10-A00BBD6550F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E892-3A14-407B-BC11-695B4C1DB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8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E3F3-2E55-44B4-9A10-A00BBD6550F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E892-3A14-407B-BC11-695B4C1DB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2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E3F3-2E55-44B4-9A10-A00BBD6550F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E892-3A14-407B-BC11-695B4C1DB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5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E3F3-2E55-44B4-9A10-A00BBD6550F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E892-3A14-407B-BC11-695B4C1DB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E3F3-2E55-44B4-9A10-A00BBD6550F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E892-3A14-407B-BC11-695B4C1DB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3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E3F3-2E55-44B4-9A10-A00BBD6550F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E892-3A14-407B-BC11-695B4C1DB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5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E3F3-2E55-44B4-9A10-A00BBD6550F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E892-3A14-407B-BC11-695B4C1DB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8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E3F3-2E55-44B4-9A10-A00BBD6550F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E892-3A14-407B-BC11-695B4C1DB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6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E3F3-2E55-44B4-9A10-A00BBD6550F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6E892-3A14-407B-BC11-695B4C1DB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1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0E3F3-2E55-44B4-9A10-A00BBD6550FF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E892-3A14-407B-BC11-695B4C1DB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4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zJF31Y2-r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technology/scienceandindustry/carbondating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JS2PhRd_5NA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Britannic Bold" panose="020B0903060703020204" pitchFamily="34" charset="0"/>
                <a:hlinkClick r:id="rId2"/>
              </a:rPr>
              <a:t>Radioactive Decay</a:t>
            </a:r>
            <a:r>
              <a:rPr lang="en-US" sz="6600" dirty="0">
                <a:latin typeface="Britannic Bold" panose="020B0903060703020204" pitchFamily="34" charset="0"/>
              </a:rPr>
              <a:t>…47</a:t>
            </a:r>
            <a:endParaRPr lang="en-US" sz="6600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to find the absolute age </a:t>
            </a:r>
          </a:p>
          <a:p>
            <a:r>
              <a:rPr lang="en-US" dirty="0" smtClean="0"/>
              <a:t>The rate of decay is measured in half-lives.</a:t>
            </a:r>
          </a:p>
          <a:p>
            <a:r>
              <a:rPr lang="en-US" dirty="0" smtClean="0"/>
              <a:t>A half-life is the amount of time it takes for half of the atoms to change into another form.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57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096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Britannic Bold" panose="020B0903060703020204" pitchFamily="34" charset="0"/>
              </a:rPr>
              <a:t/>
            </a:r>
            <a:br>
              <a:rPr lang="en-US" sz="3200" dirty="0">
                <a:latin typeface="Britannic Bold" panose="020B0903060703020204" pitchFamily="34" charset="0"/>
              </a:rPr>
            </a:br>
            <a:r>
              <a:rPr lang="en-US" sz="3200" u="sng" dirty="0">
                <a:latin typeface="Britannic Bold" panose="020B0903060703020204" pitchFamily="34" charset="0"/>
              </a:rPr>
              <a:t>2 Common Methods</a:t>
            </a:r>
            <a:endParaRPr lang="en-US" sz="3200" u="sng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066801"/>
            <a:ext cx="44958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latin typeface="Britannic Bold" panose="020B0903060703020204" pitchFamily="34" charset="0"/>
                <a:hlinkClick r:id="rId2"/>
              </a:rPr>
              <a:t>Carbon -14</a:t>
            </a:r>
            <a:endParaRPr lang="en-US" dirty="0" smtClean="0">
              <a:latin typeface="Britannic Bold" panose="020B0903060703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3333FF"/>
                </a:solidFill>
              </a:rPr>
              <a:t>Half Life</a:t>
            </a:r>
            <a:r>
              <a:rPr lang="en-US" dirty="0" smtClean="0"/>
              <a:t>: 5730 years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333FF"/>
                </a:solidFill>
              </a:rPr>
              <a:t>Good for</a:t>
            </a:r>
            <a:r>
              <a:rPr lang="en-US" dirty="0" smtClean="0"/>
              <a:t>: Determining the age of the “younger” fossils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333FF"/>
                </a:solidFill>
              </a:rPr>
              <a:t>Note</a:t>
            </a:r>
            <a:r>
              <a:rPr lang="en-US" dirty="0" smtClean="0"/>
              <a:t>:</a:t>
            </a:r>
          </a:p>
          <a:p>
            <a:r>
              <a:rPr lang="en-US" dirty="0" smtClean="0"/>
              <a:t>dating objects up to 60,000 years old </a:t>
            </a:r>
          </a:p>
          <a:p>
            <a:r>
              <a:rPr lang="en-US" dirty="0" smtClean="0"/>
              <a:t>Only works on things that were once alive (not rocks)</a:t>
            </a:r>
          </a:p>
          <a:p>
            <a:r>
              <a:rPr lang="en-US" dirty="0" smtClean="0"/>
              <a:t>Decays rapidly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4081" y="1031930"/>
            <a:ext cx="4553919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3333FF"/>
                </a:solidFill>
                <a:latin typeface="Britannic Bold" panose="020B0903060703020204" pitchFamily="34" charset="0"/>
              </a:rPr>
              <a:t>Uranium-238</a:t>
            </a:r>
            <a:endParaRPr lang="en-US" dirty="0">
              <a:solidFill>
                <a:srgbClr val="3333FF"/>
              </a:solidFill>
              <a:latin typeface="Britannic Bold" panose="020B0903060703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3333FF"/>
                </a:solidFill>
              </a:rPr>
              <a:t>Half Life</a:t>
            </a:r>
            <a:r>
              <a:rPr lang="en-US" dirty="0"/>
              <a:t>: </a:t>
            </a:r>
            <a:r>
              <a:rPr lang="en-US" dirty="0" smtClean="0"/>
              <a:t>4.468 billion years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3333FF"/>
                </a:solidFill>
              </a:rPr>
              <a:t>Good for</a:t>
            </a:r>
            <a:r>
              <a:rPr lang="en-US" dirty="0"/>
              <a:t>: Determining the age of the </a:t>
            </a:r>
            <a:r>
              <a:rPr lang="en-US" dirty="0" smtClean="0"/>
              <a:t>“older” </a:t>
            </a:r>
            <a:r>
              <a:rPr lang="en-US" dirty="0"/>
              <a:t>fossils </a:t>
            </a:r>
          </a:p>
          <a:p>
            <a:pPr marL="0" indent="0">
              <a:buNone/>
            </a:pPr>
            <a:r>
              <a:rPr lang="en-US" dirty="0">
                <a:solidFill>
                  <a:srgbClr val="3333FF"/>
                </a:solidFill>
              </a:rPr>
              <a:t>Note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up to 4 billion years</a:t>
            </a:r>
          </a:p>
          <a:p>
            <a:r>
              <a:rPr lang="en-US" dirty="0" smtClean="0"/>
              <a:t>Decays slowly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19800" y="838200"/>
            <a:ext cx="0" cy="601980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21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0" y="274638"/>
            <a:ext cx="0" cy="551656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05000" y="5760720"/>
            <a:ext cx="8229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047874" y="244158"/>
            <a:ext cx="1371601" cy="5516562"/>
          </a:xfrm>
          <a:prstGeom prst="rect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46182" y="2910523"/>
            <a:ext cx="1257300" cy="2880675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50177" y="4276575"/>
            <a:ext cx="1123953" cy="151462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667506" y="4980927"/>
            <a:ext cx="1144897" cy="81027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170548" y="5455600"/>
            <a:ext cx="1074420" cy="30512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49992" y="280187"/>
            <a:ext cx="1257300" cy="26663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257800" y="274638"/>
            <a:ext cx="1116329" cy="39859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681789" y="246712"/>
            <a:ext cx="1116329" cy="470628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180072" y="274638"/>
            <a:ext cx="1116329" cy="519365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09022" y="2418379"/>
            <a:ext cx="1611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half life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029200" y="3805536"/>
            <a:ext cx="1611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 half life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526530" y="4336701"/>
            <a:ext cx="1611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half life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888604" y="4811374"/>
            <a:ext cx="1611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baseline="30000" dirty="0"/>
              <a:t>th</a:t>
            </a:r>
            <a:r>
              <a:rPr lang="en-US" sz="2400" dirty="0"/>
              <a:t>  half life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426273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50 %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98583" y="144333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50 %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562600" y="151953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75 %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638800" y="4491336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25 %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81800" y="1519536"/>
            <a:ext cx="1012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87.5 %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640830" y="5024736"/>
            <a:ext cx="1196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12.5 %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80072" y="1519536"/>
            <a:ext cx="1168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93.75%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8271511" y="5374458"/>
            <a:ext cx="1015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6.25 %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546428" y="199075"/>
            <a:ext cx="1243966" cy="830997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Parent material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9546428" y="1114207"/>
            <a:ext cx="1243966" cy="80021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200" dirty="0"/>
              <a:t>Daughter </a:t>
            </a:r>
            <a:r>
              <a:rPr lang="en-US" sz="2400" dirty="0"/>
              <a:t>Material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331731" y="2267602"/>
            <a:ext cx="1047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100 </a:t>
            </a:r>
            <a:r>
              <a:rPr lang="en-US" sz="2400" dirty="0">
                <a:solidFill>
                  <a:schemeClr val="bg1"/>
                </a:solidFill>
              </a:rPr>
              <a:t>%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2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5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hemwiki.ucdavis.edu/@api/deki/files/8614/Radioactive_Decay.jpg?revision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"/>
            <a:ext cx="8229600" cy="589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48400" y="274638"/>
            <a:ext cx="3886200" cy="107721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Carbon-14 has a half life of 5730 years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1513582"/>
            <a:ext cx="3886200" cy="156966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If you find a fossil that has been through 3 half lives, how old is it?</a:t>
            </a:r>
          </a:p>
          <a:p>
            <a:r>
              <a:rPr lang="en-US" sz="2400" dirty="0">
                <a:solidFill>
                  <a:schemeClr val="bg1"/>
                </a:solidFill>
              </a:rPr>
              <a:t>(5730 x 3 = 17,190)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48400" y="2667000"/>
            <a:ext cx="2476500" cy="416242"/>
          </a:xfrm>
          <a:prstGeom prst="rect">
            <a:avLst/>
          </a:prstGeom>
          <a:solidFill>
            <a:srgbClr val="524680"/>
          </a:solidFill>
          <a:ln>
            <a:solidFill>
              <a:srgbClr val="5246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9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1981200" y="228601"/>
            <a:ext cx="4038600" cy="4525963"/>
          </a:xfrm>
        </p:spPr>
        <p:txBody>
          <a:bodyPr vert="horz" lIns="91440" tIns="45720" rIns="132080" bIns="45720" rtlCol="0"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Clr>
                <a:srgbClr val="333399"/>
              </a:buClr>
              <a:buNone/>
              <a:defRPr/>
            </a:pPr>
            <a:r>
              <a:rPr lang="en-US" sz="6600" dirty="0">
                <a:solidFill>
                  <a:srgbClr val="333399"/>
                </a:solidFill>
                <a:hlinkClick r:id="rId2"/>
              </a:rPr>
              <a:t>ICE CORE</a:t>
            </a:r>
            <a:endParaRPr lang="en-US" sz="6600" dirty="0">
              <a:solidFill>
                <a:srgbClr val="33339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48400" y="152401"/>
            <a:ext cx="441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Clr>
                <a:srgbClr val="333399"/>
              </a:buClr>
              <a:buFont typeface="Wingdings" charset="2"/>
              <a:buChar char="l"/>
              <a:defRPr/>
            </a:pPr>
            <a:r>
              <a:rPr lang="en-US" dirty="0" smtClean="0"/>
              <a:t>Ice forms layers similar to that of rock</a:t>
            </a:r>
          </a:p>
          <a:p>
            <a:pPr>
              <a:lnSpc>
                <a:spcPct val="80000"/>
              </a:lnSpc>
              <a:buClr>
                <a:srgbClr val="333399"/>
              </a:buClr>
              <a:buFont typeface="Wingdings" charset="2"/>
              <a:buChar char="l"/>
              <a:defRPr/>
            </a:pPr>
            <a:r>
              <a:rPr lang="en-US" dirty="0" smtClean="0"/>
              <a:t>Follows law of superposition</a:t>
            </a:r>
          </a:p>
          <a:p>
            <a:pPr>
              <a:lnSpc>
                <a:spcPct val="80000"/>
              </a:lnSpc>
              <a:buClr>
                <a:srgbClr val="333399"/>
              </a:buClr>
              <a:buFont typeface="Wingdings" charset="2"/>
              <a:buChar char="l"/>
              <a:defRPr/>
            </a:pPr>
            <a:r>
              <a:rPr lang="en-US" dirty="0" smtClean="0">
                <a:solidFill>
                  <a:srgbClr val="00B0F0"/>
                </a:solidFill>
              </a:rPr>
              <a:t>Provides information about </a:t>
            </a:r>
            <a:r>
              <a:rPr lang="en-US" u="sng" dirty="0" smtClean="0">
                <a:solidFill>
                  <a:srgbClr val="00B0F0"/>
                </a:solidFill>
              </a:rPr>
              <a:t>climate </a:t>
            </a:r>
            <a:r>
              <a:rPr lang="en-US" dirty="0" smtClean="0">
                <a:solidFill>
                  <a:srgbClr val="00B0F0"/>
                </a:solidFill>
              </a:rPr>
              <a:t>(thickness of ice layers)</a:t>
            </a:r>
          </a:p>
          <a:p>
            <a:pPr>
              <a:lnSpc>
                <a:spcPct val="80000"/>
              </a:lnSpc>
              <a:buClr>
                <a:srgbClr val="333399"/>
              </a:buClr>
              <a:buFont typeface="Wingdings" charset="2"/>
              <a:buChar char="l"/>
              <a:defRPr/>
            </a:pPr>
            <a:r>
              <a:rPr lang="en-US" dirty="0" smtClean="0">
                <a:solidFill>
                  <a:srgbClr val="00B0F0"/>
                </a:solidFill>
              </a:rPr>
              <a:t>Analysis of the ice tells about the </a:t>
            </a:r>
            <a:r>
              <a:rPr lang="en-US" u="sng" dirty="0" smtClean="0">
                <a:solidFill>
                  <a:srgbClr val="00B0F0"/>
                </a:solidFill>
              </a:rPr>
              <a:t>atmosphere</a:t>
            </a:r>
            <a:r>
              <a:rPr lang="en-US" dirty="0" smtClean="0">
                <a:solidFill>
                  <a:srgbClr val="00B0F0"/>
                </a:solidFill>
              </a:rPr>
              <a:t> (CO</a:t>
            </a:r>
            <a:r>
              <a:rPr lang="en-US" sz="1700" dirty="0">
                <a:solidFill>
                  <a:srgbClr val="00B0F0"/>
                </a:solidFill>
              </a:rPr>
              <a:t>2, </a:t>
            </a:r>
            <a:r>
              <a:rPr lang="en-US" sz="2600" dirty="0">
                <a:solidFill>
                  <a:srgbClr val="00B0F0"/>
                </a:solidFill>
              </a:rPr>
              <a:t>oxygen, volcanic ash)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  <a:buClr>
                <a:srgbClr val="333399"/>
              </a:buClr>
              <a:buFont typeface="Wingdings" charset="2"/>
              <a:buChar char="l"/>
              <a:defRPr/>
            </a:pPr>
            <a:r>
              <a:rPr lang="en-US" dirty="0" smtClean="0"/>
              <a:t>An ice core from Antarctica 3km long showed 740,000 years of history and 8 ice ages!!!</a:t>
            </a:r>
            <a:endParaRPr lang="en-US" dirty="0"/>
          </a:p>
        </p:txBody>
      </p:sp>
      <p:pic>
        <p:nvPicPr>
          <p:cNvPr id="13316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143001"/>
            <a:ext cx="3505200" cy="227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3317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657601"/>
            <a:ext cx="3513138" cy="2333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22817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Britannic Bold</vt:lpstr>
      <vt:lpstr>Calibri</vt:lpstr>
      <vt:lpstr>Calibri Light</vt:lpstr>
      <vt:lpstr>Wingdings</vt:lpstr>
      <vt:lpstr>Office Theme</vt:lpstr>
      <vt:lpstr>Radioactive Decay…47</vt:lpstr>
      <vt:lpstr> 2 Common Methods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Radioactive Decay…47</dc:title>
  <dc:creator>Marcello, Anna S.</dc:creator>
  <cp:lastModifiedBy>Marcello, Anna S.</cp:lastModifiedBy>
  <cp:revision>1</cp:revision>
  <dcterms:created xsi:type="dcterms:W3CDTF">2015-12-11T13:33:37Z</dcterms:created>
  <dcterms:modified xsi:type="dcterms:W3CDTF">2015-12-11T13:33:54Z</dcterms:modified>
</cp:coreProperties>
</file>